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59" r:id="rId6"/>
    <p:sldId id="260" r:id="rId7"/>
    <p:sldId id="265" r:id="rId8"/>
    <p:sldId id="266" r:id="rId9"/>
    <p:sldId id="267" r:id="rId10"/>
    <p:sldId id="268" r:id="rId11"/>
    <p:sldId id="269" r:id="rId12"/>
    <p:sldId id="261" r:id="rId13"/>
    <p:sldId id="262" r:id="rId14"/>
    <p:sldId id="263" r:id="rId15"/>
    <p:sldId id="26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iki/%D0%A2%D1%80%D0%B0%D0%BD%D1%81%D2%B1%D0%BB%D1%82%D1%82%D1%8B%D2%9B_%D0%BA%D0%BE%D1%80%D0%BF%D0%BE%D1%80%D0%B0%D1%86%D0%B8%D1%8F#cite_note-1" TargetMode="External"/><Relationship Id="rId2" Type="http://schemas.openxmlformats.org/officeDocument/2006/relationships/hyperlink" Target="https://kk.wikipedia.org/w/index.php?title=%D2%B0%D0%BB%D1%82%D0%B0%D1%80%D0%B0%D0%BB%D1%8B%D2%9B_%D0%BA%D0%BE%D1%80%D0%BF%D0%BE%D1%80%D0%B0%D1%86%D0%B8%D1%8F&amp;action=edit&amp;redlink=1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482453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14-д</a:t>
            </a:r>
            <a:r>
              <a:rPr lang="kk-KZ" dirty="0" smtClean="0"/>
              <a:t>әріс </a:t>
            </a:r>
            <a:br>
              <a:rPr lang="kk-KZ" dirty="0" smtClean="0"/>
            </a:br>
            <a:r>
              <a:rPr lang="kk-KZ" dirty="0"/>
              <a:t>Корпоративтік х</a:t>
            </a:r>
            <a:r>
              <a:rPr lang="ru-RU" dirty="0"/>
              <a:t>алы</a:t>
            </a:r>
            <a:r>
              <a:rPr lang="kk-KZ" dirty="0"/>
              <a:t>қаралық салықтық жоспарлау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7184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Халықаралық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жоспарлауда</a:t>
            </a:r>
            <a:r>
              <a:rPr lang="ru-RU" dirty="0"/>
              <a:t> </a:t>
            </a:r>
            <a:r>
              <a:rPr lang="ru-RU" dirty="0" err="1"/>
              <a:t>мыналар</a:t>
            </a:r>
            <a:r>
              <a:rPr lang="ru-RU" dirty="0"/>
              <a:t> </a:t>
            </a:r>
            <a:r>
              <a:rPr lang="ru-RU" dirty="0" err="1"/>
              <a:t>орын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/>
              <a:t>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• </a:t>
            </a:r>
            <a:r>
              <a:rPr lang="ru-RU" dirty="0" err="1"/>
              <a:t>активтері</a:t>
            </a:r>
            <a:r>
              <a:rPr lang="ru-RU" dirty="0"/>
              <a:t> </a:t>
            </a:r>
            <a:r>
              <a:rPr lang="ru-RU" dirty="0" err="1"/>
              <a:t>инвестицияланған</a:t>
            </a:r>
            <a:r>
              <a:rPr lang="ru-RU" dirty="0"/>
              <a:t> бас </a:t>
            </a:r>
            <a:r>
              <a:rPr lang="ru-RU" dirty="0" err="1"/>
              <a:t>компанияның</a:t>
            </a:r>
            <a:r>
              <a:rPr lang="ru-RU" dirty="0"/>
              <a:t> бизнес </a:t>
            </a:r>
            <a:r>
              <a:rPr lang="ru-RU" dirty="0" err="1"/>
              <a:t>құрылымдарын</a:t>
            </a:r>
            <a:r>
              <a:rPr lang="ru-RU" dirty="0"/>
              <a:t> </a:t>
            </a:r>
            <a:r>
              <a:rPr lang="ru-RU" dirty="0" err="1"/>
              <a:t>көшіру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• </a:t>
            </a:r>
            <a:r>
              <a:rPr lang="ru-RU" dirty="0"/>
              <a:t>компания </a:t>
            </a:r>
            <a:r>
              <a:rPr lang="ru-RU" dirty="0" err="1"/>
              <a:t>активтерін</a:t>
            </a:r>
            <a:r>
              <a:rPr lang="ru-RU" dirty="0"/>
              <a:t> </a:t>
            </a:r>
            <a:r>
              <a:rPr lang="ru-RU" dirty="0" err="1"/>
              <a:t>жылжыту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•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елдердегі</a:t>
            </a:r>
            <a:r>
              <a:rPr lang="ru-RU" dirty="0"/>
              <a:t> </a:t>
            </a:r>
            <a:r>
              <a:rPr lang="ru-RU" dirty="0" err="1"/>
              <a:t>трансұлттық</a:t>
            </a:r>
            <a:r>
              <a:rPr lang="ru-RU" dirty="0"/>
              <a:t> </a:t>
            </a:r>
            <a:r>
              <a:rPr lang="ru-RU" dirty="0" err="1"/>
              <a:t>топтың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компанияларының</a:t>
            </a:r>
            <a:r>
              <a:rPr lang="ru-RU" dirty="0"/>
              <a:t> </a:t>
            </a:r>
            <a:r>
              <a:rPr lang="ru-RU" dirty="0" err="1"/>
              <a:t>активтерін</a:t>
            </a:r>
            <a:r>
              <a:rPr lang="ru-RU" dirty="0"/>
              <a:t> </a:t>
            </a:r>
            <a:r>
              <a:rPr lang="ru-RU" dirty="0" err="1"/>
              <a:t>басқаратын</a:t>
            </a:r>
            <a:r>
              <a:rPr lang="ru-RU" dirty="0"/>
              <a:t> </a:t>
            </a:r>
            <a:r>
              <a:rPr lang="ru-RU" dirty="0" err="1"/>
              <a:t>компанияны</a:t>
            </a:r>
            <a:r>
              <a:rPr lang="ru-RU" dirty="0"/>
              <a:t> </a:t>
            </a:r>
            <a:r>
              <a:rPr lang="ru-RU" dirty="0" err="1"/>
              <a:t>құру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0117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алғанда</a:t>
            </a:r>
            <a:r>
              <a:rPr lang="ru-RU" dirty="0"/>
              <a:t>, </a:t>
            </a:r>
            <a:r>
              <a:rPr lang="ru-RU" dirty="0" err="1"/>
              <a:t>компанияның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салу </a:t>
            </a:r>
            <a:r>
              <a:rPr lang="ru-RU" dirty="0" err="1"/>
              <a:t>деңгейін</a:t>
            </a:r>
            <a:r>
              <a:rPr lang="ru-RU" dirty="0"/>
              <a:t> </a:t>
            </a:r>
            <a:r>
              <a:rPr lang="ru-RU" dirty="0" err="1"/>
              <a:t>төмендету</a:t>
            </a:r>
            <a:r>
              <a:rPr lang="ru-RU" dirty="0"/>
              <a:t> </a:t>
            </a:r>
            <a:r>
              <a:rPr lang="ru-RU" dirty="0" err="1"/>
              <a:t>келесі</a:t>
            </a:r>
            <a:r>
              <a:rPr lang="ru-RU" dirty="0"/>
              <a:t> </a:t>
            </a:r>
            <a:r>
              <a:rPr lang="ru-RU" dirty="0" err="1"/>
              <a:t>әдістерді</a:t>
            </a:r>
            <a:r>
              <a:rPr lang="ru-RU" dirty="0"/>
              <a:t> </a:t>
            </a:r>
            <a:r>
              <a:rPr lang="ru-RU" dirty="0" err="1"/>
              <a:t>қолдану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 smtClean="0"/>
              <a:t>:</a:t>
            </a:r>
          </a:p>
          <a:p>
            <a:r>
              <a:rPr lang="ru-RU" dirty="0" smtClean="0"/>
              <a:t>• </a:t>
            </a:r>
            <a:r>
              <a:rPr lang="ru-RU" dirty="0"/>
              <a:t>компания </a:t>
            </a:r>
            <a:r>
              <a:rPr lang="ru-RU" dirty="0" err="1"/>
              <a:t>қызметінің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түріне</a:t>
            </a:r>
            <a:r>
              <a:rPr lang="ru-RU" dirty="0"/>
              <a:t> </a:t>
            </a:r>
            <a:r>
              <a:rPr lang="ru-RU" dirty="0" err="1"/>
              <a:t>қатысты</a:t>
            </a:r>
            <a:r>
              <a:rPr lang="ru-RU" dirty="0"/>
              <a:t> </a:t>
            </a:r>
            <a:r>
              <a:rPr lang="ru-RU" dirty="0" err="1"/>
              <a:t>төмендетілген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салуды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ететін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аз </a:t>
            </a:r>
            <a:r>
              <a:rPr lang="ru-RU" dirty="0" err="1"/>
              <a:t>елде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аймақта</a:t>
            </a:r>
            <a:r>
              <a:rPr lang="ru-RU" dirty="0"/>
              <a:t> </a:t>
            </a:r>
            <a:r>
              <a:rPr lang="ru-RU" dirty="0" err="1"/>
              <a:t>компанияны</a:t>
            </a:r>
            <a:r>
              <a:rPr lang="ru-RU" dirty="0"/>
              <a:t> </a:t>
            </a:r>
            <a:r>
              <a:rPr lang="ru-RU" dirty="0" err="1"/>
              <a:t>тіркеу</a:t>
            </a:r>
            <a:r>
              <a:rPr lang="ru-RU" dirty="0"/>
              <a:t>. </a:t>
            </a:r>
            <a:r>
              <a:rPr lang="ru-RU" dirty="0" err="1"/>
              <a:t>Көбінесе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холдингтік</a:t>
            </a:r>
            <a:r>
              <a:rPr lang="ru-RU" dirty="0"/>
              <a:t> </a:t>
            </a:r>
            <a:r>
              <a:rPr lang="ru-RU" dirty="0" err="1"/>
              <a:t>құрылымдарға</a:t>
            </a:r>
            <a:r>
              <a:rPr lang="ru-RU" dirty="0"/>
              <a:t>, </a:t>
            </a:r>
            <a:r>
              <a:rPr lang="ru-RU" dirty="0" err="1"/>
              <a:t>сауда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қаржылық</a:t>
            </a:r>
            <a:r>
              <a:rPr lang="ru-RU" dirty="0"/>
              <a:t> </a:t>
            </a:r>
            <a:r>
              <a:rPr lang="ru-RU" dirty="0" err="1"/>
              <a:t>компанияларға</a:t>
            </a:r>
            <a:r>
              <a:rPr lang="ru-RU" dirty="0"/>
              <a:t> </a:t>
            </a:r>
            <a:r>
              <a:rPr lang="ru-RU" dirty="0" err="1"/>
              <a:t>қатысты</a:t>
            </a:r>
            <a:r>
              <a:rPr lang="ru-RU" dirty="0"/>
              <a:t>. </a:t>
            </a:r>
            <a:r>
              <a:rPr lang="ru-RU" dirty="0" err="1"/>
              <a:t>Мысалы</a:t>
            </a:r>
            <a:r>
              <a:rPr lang="ru-RU" dirty="0"/>
              <a:t>, АҚШ-</a:t>
            </a:r>
            <a:r>
              <a:rPr lang="ru-RU" dirty="0" err="1"/>
              <a:t>тың</a:t>
            </a:r>
            <a:r>
              <a:rPr lang="ru-RU" dirty="0"/>
              <a:t> 500 </a:t>
            </a:r>
            <a:r>
              <a:rPr lang="ru-RU" dirty="0" err="1"/>
              <a:t>ірі</a:t>
            </a:r>
            <a:r>
              <a:rPr lang="ru-RU" dirty="0"/>
              <a:t> ТҰК </a:t>
            </a:r>
            <a:r>
              <a:rPr lang="ru-RU" dirty="0" err="1"/>
              <a:t>жартысы</a:t>
            </a:r>
            <a:r>
              <a:rPr lang="ru-RU" dirty="0"/>
              <a:t> АҚШ-</a:t>
            </a:r>
            <a:r>
              <a:rPr lang="ru-RU" dirty="0" err="1"/>
              <a:t>тың</a:t>
            </a:r>
            <a:r>
              <a:rPr lang="ru-RU" dirty="0"/>
              <a:t> Делавэр </a:t>
            </a:r>
            <a:r>
              <a:rPr lang="ru-RU" dirty="0" err="1"/>
              <a:t>штатында</a:t>
            </a:r>
            <a:r>
              <a:rPr lang="ru-RU" dirty="0"/>
              <a:t> </a:t>
            </a:r>
            <a:r>
              <a:rPr lang="ru-RU" dirty="0" err="1"/>
              <a:t>тіркелген</a:t>
            </a:r>
            <a:r>
              <a:rPr lang="ru-RU" dirty="0"/>
              <a:t>,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халықаралық</a:t>
            </a:r>
            <a:r>
              <a:rPr lang="ru-RU" dirty="0"/>
              <a:t> </a:t>
            </a:r>
            <a:r>
              <a:rPr lang="ru-RU" dirty="0" err="1"/>
              <a:t>деңгейде</a:t>
            </a:r>
            <a:r>
              <a:rPr lang="ru-RU" dirty="0"/>
              <a:t> </a:t>
            </a:r>
            <a:r>
              <a:rPr lang="ru-RU" dirty="0" err="1"/>
              <a:t>мойындалған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баспанасы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• </a:t>
            </a:r>
            <a:r>
              <a:rPr lang="ru-RU" dirty="0" err="1"/>
              <a:t>резиденттік</a:t>
            </a:r>
            <a:r>
              <a:rPr lang="ru-RU" dirty="0"/>
              <a:t> </a:t>
            </a:r>
            <a:r>
              <a:rPr lang="ru-RU" dirty="0" err="1"/>
              <a:t>мәртебесіне</a:t>
            </a:r>
            <a:r>
              <a:rPr lang="ru-RU" dirty="0"/>
              <a:t> </a:t>
            </a:r>
            <a:r>
              <a:rPr lang="ru-RU" dirty="0" err="1"/>
              <a:t>қатысты</a:t>
            </a:r>
            <a:r>
              <a:rPr lang="ru-RU" dirty="0"/>
              <a:t> </a:t>
            </a:r>
            <a:r>
              <a:rPr lang="ru-RU" dirty="0" err="1"/>
              <a:t>ұлттық</a:t>
            </a:r>
            <a:r>
              <a:rPr lang="ru-RU" dirty="0"/>
              <a:t> </a:t>
            </a:r>
            <a:r>
              <a:rPr lang="ru-RU" dirty="0" err="1"/>
              <a:t>заңнаманың</a:t>
            </a:r>
            <a:r>
              <a:rPr lang="ru-RU" dirty="0"/>
              <a:t> </a:t>
            </a:r>
            <a:r>
              <a:rPr lang="ru-RU" dirty="0" err="1"/>
              <a:t>ерекшеліктерін</a:t>
            </a:r>
            <a:r>
              <a:rPr lang="ru-RU" dirty="0"/>
              <a:t> </a:t>
            </a:r>
            <a:r>
              <a:rPr lang="ru-RU" dirty="0" err="1"/>
              <a:t>ескере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. </a:t>
            </a:r>
            <a:r>
              <a:rPr lang="ru-RU" dirty="0" err="1"/>
              <a:t>Келесі</a:t>
            </a:r>
            <a:r>
              <a:rPr lang="ru-RU" dirty="0"/>
              <a:t> </a:t>
            </a:r>
            <a:r>
              <a:rPr lang="ru-RU" dirty="0" err="1"/>
              <a:t>мысал</a:t>
            </a:r>
            <a:r>
              <a:rPr lang="ru-RU" dirty="0"/>
              <a:t> </a:t>
            </a:r>
            <a:r>
              <a:rPr lang="ru-RU" dirty="0" err="1"/>
              <a:t>классикаға</a:t>
            </a:r>
            <a:r>
              <a:rPr lang="ru-RU" dirty="0"/>
              <a:t> </a:t>
            </a:r>
            <a:r>
              <a:rPr lang="ru-RU" dirty="0" err="1"/>
              <a:t>айналды</a:t>
            </a:r>
            <a:r>
              <a:rPr lang="ru-RU" dirty="0"/>
              <a:t>. Компания, </a:t>
            </a:r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аумағында</a:t>
            </a:r>
            <a:r>
              <a:rPr lang="ru-RU" dirty="0"/>
              <a:t> </a:t>
            </a:r>
            <a:r>
              <a:rPr lang="ru-RU" dirty="0" err="1"/>
              <a:t>тиімді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орталығы</a:t>
            </a:r>
            <a:r>
              <a:rPr lang="ru-RU" dirty="0"/>
              <a:t> </a:t>
            </a:r>
            <a:r>
              <a:rPr lang="ru-RU" dirty="0" err="1"/>
              <a:t>болса</a:t>
            </a:r>
            <a:r>
              <a:rPr lang="ru-RU" dirty="0"/>
              <a:t>, компания резидент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танылатын</a:t>
            </a:r>
            <a:r>
              <a:rPr lang="ru-RU" dirty="0"/>
              <a:t> </a:t>
            </a:r>
            <a:r>
              <a:rPr lang="ru-RU" dirty="0" err="1"/>
              <a:t>елде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істейді</a:t>
            </a:r>
            <a:r>
              <a:rPr lang="ru-RU" dirty="0"/>
              <a:t> (</a:t>
            </a:r>
            <a:r>
              <a:rPr lang="ru-RU" dirty="0" err="1"/>
              <a:t>мысалы</a:t>
            </a:r>
            <a:r>
              <a:rPr lang="ru-RU" dirty="0"/>
              <a:t>, </a:t>
            </a:r>
            <a:r>
              <a:rPr lang="ru-RU" dirty="0" err="1"/>
              <a:t>Ұлыбританияның</a:t>
            </a:r>
            <a:r>
              <a:rPr lang="ru-RU" dirty="0"/>
              <a:t> </a:t>
            </a:r>
            <a:r>
              <a:rPr lang="ru-RU" dirty="0" err="1"/>
              <a:t>заңнамасы</a:t>
            </a:r>
            <a:r>
              <a:rPr lang="ru-RU" dirty="0"/>
              <a:t> </a:t>
            </a:r>
            <a:r>
              <a:rPr lang="ru-RU" dirty="0" err="1"/>
              <a:t>осындай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955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err="1"/>
              <a:t>Әлемдік</a:t>
            </a:r>
            <a:r>
              <a:rPr lang="ru-RU" sz="3100" dirty="0"/>
              <a:t> </a:t>
            </a:r>
            <a:r>
              <a:rPr lang="ru-RU" sz="3100" dirty="0" err="1"/>
              <a:t>тәжірибеде</a:t>
            </a:r>
            <a:r>
              <a:rPr lang="ru-RU" sz="3100" dirty="0"/>
              <a:t> </a:t>
            </a:r>
            <a:r>
              <a:rPr lang="ru-RU" sz="3100" dirty="0" err="1"/>
              <a:t>қосарланған</a:t>
            </a:r>
            <a:r>
              <a:rPr lang="ru-RU" sz="3100" dirty="0"/>
              <a:t> </a:t>
            </a:r>
            <a:r>
              <a:rPr lang="ru-RU" sz="3100" dirty="0" err="1"/>
              <a:t>салықты</a:t>
            </a:r>
            <a:r>
              <a:rPr lang="ru-RU" sz="3100" dirty="0"/>
              <a:t> </a:t>
            </a:r>
            <a:r>
              <a:rPr lang="ru-RU" sz="3100" dirty="0" err="1"/>
              <a:t>жоюдың</a:t>
            </a:r>
            <a:r>
              <a:rPr lang="ru-RU" sz="3100" dirty="0"/>
              <a:t> </a:t>
            </a:r>
            <a:r>
              <a:rPr lang="ru-RU" sz="3100" dirty="0" err="1"/>
              <a:t>келесі</a:t>
            </a:r>
            <a:r>
              <a:rPr lang="ru-RU" sz="3100" dirty="0"/>
              <a:t> </a:t>
            </a:r>
            <a:r>
              <a:rPr lang="ru-RU" sz="3100" dirty="0" err="1"/>
              <a:t>әдістері</a:t>
            </a:r>
            <a:r>
              <a:rPr lang="ru-RU" sz="3100" dirty="0"/>
              <a:t> </a:t>
            </a:r>
            <a:r>
              <a:rPr lang="ru-RU" sz="3100" dirty="0" err="1"/>
              <a:t>қолданылады</a:t>
            </a:r>
            <a:r>
              <a:rPr lang="ru-RU" sz="3100" dirty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dirty="0" smtClean="0"/>
              <a:t>• </a:t>
            </a:r>
            <a:r>
              <a:rPr lang="ru-RU" sz="2400" dirty="0" err="1"/>
              <a:t>салық</a:t>
            </a:r>
            <a:r>
              <a:rPr lang="ru-RU" sz="2400" dirty="0"/>
              <a:t> </a:t>
            </a:r>
            <a:r>
              <a:rPr lang="ru-RU" sz="2400" dirty="0" err="1"/>
              <a:t>несиесі</a:t>
            </a:r>
            <a:r>
              <a:rPr lang="ru-RU" sz="2400" dirty="0"/>
              <a:t> </a:t>
            </a:r>
            <a:r>
              <a:rPr lang="ru-RU" sz="2400" dirty="0" err="1"/>
              <a:t>немесе</a:t>
            </a:r>
            <a:r>
              <a:rPr lang="ru-RU" sz="2400" dirty="0"/>
              <a:t> </a:t>
            </a:r>
            <a:r>
              <a:rPr lang="ru-RU" sz="2400" dirty="0" err="1"/>
              <a:t>салық</a:t>
            </a:r>
            <a:r>
              <a:rPr lang="ru-RU" sz="2400" dirty="0"/>
              <a:t> </a:t>
            </a:r>
            <a:r>
              <a:rPr lang="ru-RU" sz="2400" dirty="0" err="1"/>
              <a:t>жеңілдіктері</a:t>
            </a:r>
            <a:r>
              <a:rPr lang="ru-RU" sz="2400" dirty="0"/>
              <a:t> – </a:t>
            </a:r>
            <a:r>
              <a:rPr lang="ru-RU" sz="2400" dirty="0" err="1"/>
              <a:t>бюджетке</a:t>
            </a:r>
            <a:r>
              <a:rPr lang="ru-RU" sz="2400" dirty="0"/>
              <a:t> </a:t>
            </a:r>
            <a:r>
              <a:rPr lang="ru-RU" sz="2400" dirty="0" err="1"/>
              <a:t>аударылатын</a:t>
            </a:r>
            <a:r>
              <a:rPr lang="ru-RU" sz="2400" dirty="0"/>
              <a:t> </a:t>
            </a:r>
            <a:r>
              <a:rPr lang="ru-RU" sz="2400" dirty="0" err="1"/>
              <a:t>салықтар</a:t>
            </a:r>
            <a:r>
              <a:rPr lang="ru-RU" sz="2400" dirty="0"/>
              <a:t> </a:t>
            </a:r>
            <a:r>
              <a:rPr lang="ru-RU" sz="2400" dirty="0" err="1"/>
              <a:t>сомасын</a:t>
            </a:r>
            <a:r>
              <a:rPr lang="ru-RU" sz="2400" dirty="0"/>
              <a:t> </a:t>
            </a:r>
            <a:r>
              <a:rPr lang="ru-RU" sz="2400" dirty="0" err="1"/>
              <a:t>шетелде</a:t>
            </a:r>
            <a:r>
              <a:rPr lang="ru-RU" sz="2400" dirty="0"/>
              <a:t> </a:t>
            </a:r>
            <a:r>
              <a:rPr lang="ru-RU" sz="2400" dirty="0" err="1"/>
              <a:t>төленген</a:t>
            </a:r>
            <a:r>
              <a:rPr lang="ru-RU" sz="2400" dirty="0"/>
              <a:t> </a:t>
            </a:r>
            <a:r>
              <a:rPr lang="ru-RU" sz="2400" dirty="0" err="1"/>
              <a:t>салықтар</a:t>
            </a:r>
            <a:r>
              <a:rPr lang="ru-RU" sz="2400" dirty="0"/>
              <a:t> </a:t>
            </a:r>
            <a:r>
              <a:rPr lang="ru-RU" sz="2400" dirty="0" err="1"/>
              <a:t>сомасына</a:t>
            </a:r>
            <a:r>
              <a:rPr lang="ru-RU" sz="2400" dirty="0"/>
              <a:t> </a:t>
            </a:r>
            <a:r>
              <a:rPr lang="ru-RU" sz="2400" dirty="0" err="1"/>
              <a:t>азайту</a:t>
            </a:r>
            <a:r>
              <a:rPr lang="ru-RU" sz="2400" dirty="0"/>
              <a:t>. </a:t>
            </a:r>
            <a:r>
              <a:rPr lang="ru-RU" sz="2400" dirty="0" err="1"/>
              <a:t>Әдетте</a:t>
            </a:r>
            <a:r>
              <a:rPr lang="ru-RU" sz="2400" dirty="0"/>
              <a:t>, </a:t>
            </a:r>
            <a:r>
              <a:rPr lang="ru-RU" sz="2400" dirty="0" err="1"/>
              <a:t>берілген</a:t>
            </a:r>
            <a:r>
              <a:rPr lang="ru-RU" sz="2400" dirty="0"/>
              <a:t> </a:t>
            </a:r>
            <a:r>
              <a:rPr lang="ru-RU" sz="2400" dirty="0" err="1"/>
              <a:t>салық</a:t>
            </a:r>
            <a:r>
              <a:rPr lang="ru-RU" sz="2400" dirty="0"/>
              <a:t> </a:t>
            </a:r>
            <a:r>
              <a:rPr lang="ru-RU" sz="2400" dirty="0" err="1"/>
              <a:t>несиесінің</a:t>
            </a:r>
            <a:r>
              <a:rPr lang="ru-RU" sz="2400" dirty="0"/>
              <a:t> </a:t>
            </a:r>
            <a:r>
              <a:rPr lang="ru-RU" sz="2400" dirty="0" err="1"/>
              <a:t>сомасы</a:t>
            </a:r>
            <a:r>
              <a:rPr lang="ru-RU" sz="2400" dirty="0"/>
              <a:t> </a:t>
            </a:r>
            <a:r>
              <a:rPr lang="ru-RU" sz="2400" dirty="0" err="1"/>
              <a:t>резиденттік</a:t>
            </a:r>
            <a:r>
              <a:rPr lang="ru-RU" sz="2400" dirty="0"/>
              <a:t> </a:t>
            </a:r>
            <a:r>
              <a:rPr lang="ru-RU" sz="2400" dirty="0" err="1"/>
              <a:t>елдегі</a:t>
            </a:r>
            <a:r>
              <a:rPr lang="ru-RU" sz="2400" dirty="0"/>
              <a:t> </a:t>
            </a:r>
            <a:r>
              <a:rPr lang="ru-RU" sz="2400" dirty="0" err="1"/>
              <a:t>табыстың</a:t>
            </a:r>
            <a:r>
              <a:rPr lang="ru-RU" sz="2400" dirty="0"/>
              <a:t> </a:t>
            </a:r>
            <a:r>
              <a:rPr lang="ru-RU" sz="2400" dirty="0" err="1"/>
              <a:t>бірдей</a:t>
            </a:r>
            <a:r>
              <a:rPr lang="ru-RU" sz="2400" dirty="0"/>
              <a:t> </a:t>
            </a:r>
            <a:r>
              <a:rPr lang="ru-RU" sz="2400" dirty="0" err="1"/>
              <a:t>сомасына</a:t>
            </a:r>
            <a:r>
              <a:rPr lang="ru-RU" sz="2400" dirty="0"/>
              <a:t> </a:t>
            </a:r>
            <a:r>
              <a:rPr lang="ru-RU" sz="2400" dirty="0" err="1"/>
              <a:t>салықтың</a:t>
            </a:r>
            <a:r>
              <a:rPr lang="ru-RU" sz="2400" dirty="0"/>
              <a:t> </a:t>
            </a:r>
            <a:r>
              <a:rPr lang="ru-RU" sz="2400" dirty="0" err="1"/>
              <a:t>ең</a:t>
            </a:r>
            <a:r>
              <a:rPr lang="ru-RU" sz="2400" dirty="0"/>
              <a:t> </a:t>
            </a:r>
            <a:r>
              <a:rPr lang="ru-RU" sz="2400" dirty="0" err="1"/>
              <a:t>жоғары</a:t>
            </a:r>
            <a:r>
              <a:rPr lang="ru-RU" sz="2400" dirty="0"/>
              <a:t> </a:t>
            </a:r>
            <a:r>
              <a:rPr lang="ru-RU" sz="2400" dirty="0" err="1"/>
              <a:t>мүмкін</a:t>
            </a:r>
            <a:r>
              <a:rPr lang="ru-RU" sz="2400" dirty="0"/>
              <a:t> </a:t>
            </a:r>
            <a:r>
              <a:rPr lang="ru-RU" sz="2400" dirty="0" err="1"/>
              <a:t>сомасынан</a:t>
            </a:r>
            <a:r>
              <a:rPr lang="ru-RU" sz="2400" dirty="0"/>
              <a:t> </a:t>
            </a:r>
            <a:r>
              <a:rPr lang="ru-RU" sz="2400" dirty="0" err="1"/>
              <a:t>аспауы</a:t>
            </a:r>
            <a:r>
              <a:rPr lang="ru-RU" sz="2400" dirty="0"/>
              <a:t> </a:t>
            </a:r>
            <a:r>
              <a:rPr lang="ru-RU" sz="2400" dirty="0" err="1"/>
              <a:t>керек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• </a:t>
            </a:r>
            <a:r>
              <a:rPr lang="ru-RU" sz="2400" dirty="0" err="1"/>
              <a:t>салық</a:t>
            </a:r>
            <a:r>
              <a:rPr lang="ru-RU" sz="2400" dirty="0"/>
              <a:t> </a:t>
            </a:r>
            <a:r>
              <a:rPr lang="ru-RU" sz="2400" dirty="0" err="1"/>
              <a:t>шегерімі</a:t>
            </a:r>
            <a:r>
              <a:rPr lang="ru-RU" sz="2400" dirty="0"/>
              <a:t> — </a:t>
            </a:r>
            <a:r>
              <a:rPr lang="ru-RU" sz="2400" dirty="0" err="1"/>
              <a:t>салық</a:t>
            </a:r>
            <a:r>
              <a:rPr lang="ru-RU" sz="2400" dirty="0"/>
              <a:t> </a:t>
            </a:r>
            <a:r>
              <a:rPr lang="ru-RU" sz="2400" dirty="0" err="1"/>
              <a:t>салуға</a:t>
            </a:r>
            <a:r>
              <a:rPr lang="ru-RU" sz="2400" dirty="0"/>
              <a:t> </a:t>
            </a:r>
            <a:r>
              <a:rPr lang="ru-RU" sz="2400" dirty="0" err="1"/>
              <a:t>дейінгі</a:t>
            </a:r>
            <a:r>
              <a:rPr lang="ru-RU" sz="2400" dirty="0"/>
              <a:t> </a:t>
            </a:r>
            <a:r>
              <a:rPr lang="ru-RU" sz="2400" dirty="0" err="1"/>
              <a:t>пайда</a:t>
            </a:r>
            <a:r>
              <a:rPr lang="ru-RU" sz="2400" dirty="0"/>
              <a:t> </a:t>
            </a:r>
            <a:r>
              <a:rPr lang="ru-RU" sz="2400" dirty="0" err="1"/>
              <a:t>сомасының</a:t>
            </a:r>
            <a:r>
              <a:rPr lang="ru-RU" sz="2400" dirty="0"/>
              <a:t> </a:t>
            </a:r>
            <a:r>
              <a:rPr lang="ru-RU" sz="2400" dirty="0" err="1"/>
              <a:t>азаюы</a:t>
            </a:r>
            <a:r>
              <a:rPr lang="ru-RU" sz="2400" dirty="0"/>
              <a:t> (</a:t>
            </a:r>
            <a:r>
              <a:rPr lang="ru-RU" sz="2400" dirty="0" err="1"/>
              <a:t>мемлекеттегі</a:t>
            </a:r>
            <a:r>
              <a:rPr lang="ru-RU" sz="2400" dirty="0"/>
              <a:t> </a:t>
            </a:r>
            <a:r>
              <a:rPr lang="ru-RU" sz="2400" dirty="0" err="1"/>
              <a:t>ұйымның</a:t>
            </a:r>
            <a:r>
              <a:rPr lang="ru-RU" sz="2400" dirty="0"/>
              <a:t> </a:t>
            </a:r>
            <a:r>
              <a:rPr lang="ru-RU" sz="2400" dirty="0" err="1"/>
              <a:t>жалпы</a:t>
            </a:r>
            <a:r>
              <a:rPr lang="ru-RU" sz="2400" dirty="0"/>
              <a:t> </a:t>
            </a:r>
            <a:r>
              <a:rPr lang="ru-RU" sz="2400" dirty="0" err="1"/>
              <a:t>пайдасы</a:t>
            </a:r>
            <a:r>
              <a:rPr lang="ru-RU" sz="2400" dirty="0"/>
              <a:t> </a:t>
            </a:r>
            <a:r>
              <a:rPr lang="ru-RU" sz="2400" dirty="0" err="1"/>
              <a:t>есептеледі</a:t>
            </a:r>
            <a:r>
              <a:rPr lang="ru-RU" sz="2400" dirty="0" smtClean="0"/>
              <a:t>,</a:t>
            </a:r>
          </a:p>
          <a:p>
            <a:r>
              <a:rPr lang="ru-RU" sz="2400" dirty="0" smtClean="0"/>
              <a:t>компания </a:t>
            </a:r>
            <a:r>
              <a:rPr lang="ru-RU" sz="2400" dirty="0" err="1"/>
              <a:t>салық</a:t>
            </a:r>
            <a:r>
              <a:rPr lang="ru-RU" sz="2400" dirty="0"/>
              <a:t> </a:t>
            </a:r>
            <a:r>
              <a:rPr lang="ru-RU" sz="2400" dirty="0" err="1"/>
              <a:t>резиденті</a:t>
            </a:r>
            <a:r>
              <a:rPr lang="ru-RU" sz="2400" dirty="0"/>
              <a:t> </a:t>
            </a:r>
            <a:r>
              <a:rPr lang="ru-RU" sz="2400" dirty="0" err="1"/>
              <a:t>болып</a:t>
            </a:r>
            <a:r>
              <a:rPr lang="ru-RU" sz="2400" dirty="0"/>
              <a:t> </a:t>
            </a:r>
            <a:r>
              <a:rPr lang="ru-RU" sz="2400" dirty="0" err="1"/>
              <a:t>табылатын</a:t>
            </a:r>
            <a:r>
              <a:rPr lang="ru-RU" sz="2400" dirty="0"/>
              <a:t>) </a:t>
            </a:r>
            <a:r>
              <a:rPr lang="ru-RU" sz="2400" dirty="0" err="1"/>
              <a:t>басқа</a:t>
            </a:r>
            <a:r>
              <a:rPr lang="ru-RU" sz="2400" dirty="0"/>
              <a:t> </a:t>
            </a:r>
            <a:r>
              <a:rPr lang="ru-RU" sz="2400" dirty="0" err="1"/>
              <a:t>елдерде</a:t>
            </a:r>
            <a:r>
              <a:rPr lang="ru-RU" sz="2400" dirty="0"/>
              <a:t> </a:t>
            </a:r>
            <a:r>
              <a:rPr lang="ru-RU" sz="2400" dirty="0" err="1"/>
              <a:t>төленген</a:t>
            </a:r>
            <a:r>
              <a:rPr lang="ru-RU" sz="2400" dirty="0"/>
              <a:t> </a:t>
            </a:r>
            <a:r>
              <a:rPr lang="ru-RU" sz="2400" dirty="0" err="1"/>
              <a:t>салықтардың</a:t>
            </a:r>
            <a:r>
              <a:rPr lang="ru-RU" sz="2400" dirty="0"/>
              <a:t> </a:t>
            </a:r>
            <a:r>
              <a:rPr lang="ru-RU" sz="2400" dirty="0" err="1"/>
              <a:t>сомалары</a:t>
            </a:r>
            <a:r>
              <a:rPr lang="ru-RU" sz="2400" dirty="0"/>
              <a:t> </a:t>
            </a:r>
            <a:r>
              <a:rPr lang="ru-RU" sz="2400" dirty="0" err="1"/>
              <a:t>туралы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• </a:t>
            </a:r>
            <a:r>
              <a:rPr lang="ru-RU" sz="2400" dirty="0" err="1"/>
              <a:t>салықтан</a:t>
            </a:r>
            <a:r>
              <a:rPr lang="ru-RU" sz="2400" dirty="0"/>
              <a:t> </a:t>
            </a:r>
            <a:r>
              <a:rPr lang="ru-RU" sz="2400" dirty="0" err="1"/>
              <a:t>босату</a:t>
            </a:r>
            <a:r>
              <a:rPr lang="ru-RU" sz="2400" dirty="0"/>
              <a:t> (</a:t>
            </a:r>
            <a:r>
              <a:rPr lang="ru-RU" sz="2400" dirty="0" err="1"/>
              <a:t>салықтан</a:t>
            </a:r>
            <a:r>
              <a:rPr lang="ru-RU" sz="2400" dirty="0"/>
              <a:t> </a:t>
            </a:r>
            <a:r>
              <a:rPr lang="ru-RU" sz="2400" dirty="0" err="1"/>
              <a:t>босату</a:t>
            </a:r>
            <a:r>
              <a:rPr lang="ru-RU" sz="2400" dirty="0"/>
              <a:t>) – </a:t>
            </a:r>
            <a:r>
              <a:rPr lang="ru-RU" sz="2400" dirty="0" err="1"/>
              <a:t>яғни</a:t>
            </a:r>
            <a:r>
              <a:rPr lang="ru-RU" sz="2400" dirty="0"/>
              <a:t> </a:t>
            </a:r>
            <a:r>
              <a:rPr lang="ru-RU" sz="2400" dirty="0" err="1"/>
              <a:t>шет</a:t>
            </a:r>
            <a:r>
              <a:rPr lang="ru-RU" sz="2400" dirty="0"/>
              <a:t> </a:t>
            </a:r>
            <a:r>
              <a:rPr lang="ru-RU" sz="2400" dirty="0" err="1"/>
              <a:t>мемлекетте</a:t>
            </a:r>
            <a:r>
              <a:rPr lang="ru-RU" sz="2400" dirty="0"/>
              <a:t> </a:t>
            </a:r>
            <a:r>
              <a:rPr lang="ru-RU" sz="2400" dirty="0" err="1"/>
              <a:t>салық</a:t>
            </a:r>
            <a:r>
              <a:rPr lang="ru-RU" sz="2400" dirty="0"/>
              <a:t> </a:t>
            </a:r>
            <a:r>
              <a:rPr lang="ru-RU" sz="2400" dirty="0" err="1"/>
              <a:t>салудың</a:t>
            </a:r>
            <a:r>
              <a:rPr lang="ru-RU" sz="2400" dirty="0"/>
              <a:t> </a:t>
            </a:r>
            <a:r>
              <a:rPr lang="ru-RU" sz="2400" dirty="0" err="1"/>
              <a:t>жоқтығы</a:t>
            </a:r>
            <a:r>
              <a:rPr lang="ru-RU" sz="2400" dirty="0"/>
              <a:t>, </a:t>
            </a:r>
            <a:r>
              <a:rPr lang="ru-RU" sz="2400" dirty="0" err="1"/>
              <a:t>сол</a:t>
            </a:r>
            <a:r>
              <a:rPr lang="ru-RU" sz="2400" dirty="0"/>
              <a:t> </a:t>
            </a:r>
            <a:r>
              <a:rPr lang="ru-RU" sz="2400" dirty="0" err="1"/>
              <a:t>жерде</a:t>
            </a:r>
            <a:r>
              <a:rPr lang="ru-RU" sz="2400" dirty="0"/>
              <a:t> </a:t>
            </a:r>
            <a:r>
              <a:rPr lang="ru-RU" sz="2400" dirty="0" err="1"/>
              <a:t>алынған</a:t>
            </a:r>
            <a:r>
              <a:rPr lang="ru-RU" sz="2400" dirty="0"/>
              <a:t> </a:t>
            </a:r>
            <a:r>
              <a:rPr lang="ru-RU" sz="2400" dirty="0" err="1"/>
              <a:t>пайда</a:t>
            </a:r>
            <a:r>
              <a:rPr lang="ru-RU" sz="2400" dirty="0"/>
              <a:t> (</a:t>
            </a:r>
            <a:r>
              <a:rPr lang="ru-RU" sz="2400" dirty="0" err="1"/>
              <a:t>кіріс</a:t>
            </a:r>
            <a:r>
              <a:rPr lang="ru-RU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054343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әлемдік</a:t>
            </a:r>
            <a:r>
              <a:rPr lang="ru-RU" dirty="0"/>
              <a:t> экономика </a:t>
            </a:r>
            <a:r>
              <a:rPr lang="ru-RU" dirty="0" err="1"/>
              <a:t>трансұлттандырудың</a:t>
            </a:r>
            <a:r>
              <a:rPr lang="ru-RU" dirty="0"/>
              <a:t> </a:t>
            </a:r>
            <a:r>
              <a:rPr lang="ru-RU" dirty="0" err="1"/>
              <a:t>қарқынды</a:t>
            </a:r>
            <a:r>
              <a:rPr lang="ru-RU" dirty="0"/>
              <a:t> </a:t>
            </a:r>
            <a:r>
              <a:rPr lang="ru-RU" dirty="0" err="1"/>
              <a:t>жүріп</a:t>
            </a:r>
            <a:r>
              <a:rPr lang="ru-RU" dirty="0"/>
              <a:t> </a:t>
            </a:r>
            <a:r>
              <a:rPr lang="ru-RU" dirty="0" err="1"/>
              <a:t>жатқан</a:t>
            </a:r>
            <a:r>
              <a:rPr lang="ru-RU" dirty="0"/>
              <a:t> </a:t>
            </a:r>
            <a:r>
              <a:rPr lang="ru-RU" dirty="0" err="1"/>
              <a:t>процесімен</a:t>
            </a:r>
            <a:r>
              <a:rPr lang="ru-RU" dirty="0"/>
              <a:t> </a:t>
            </a:r>
            <a:r>
              <a:rPr lang="ru-RU" dirty="0" err="1"/>
              <a:t>сипатталады</a:t>
            </a:r>
            <a:r>
              <a:rPr lang="ru-RU" dirty="0"/>
              <a:t>. </a:t>
            </a:r>
            <a:r>
              <a:rPr lang="ru-RU" dirty="0" err="1"/>
              <a:t>Трансұлттық</a:t>
            </a:r>
            <a:r>
              <a:rPr lang="ru-RU" dirty="0"/>
              <a:t> </a:t>
            </a:r>
            <a:r>
              <a:rPr lang="ru-RU" dirty="0" err="1"/>
              <a:t>корпорациялар</a:t>
            </a:r>
            <a:r>
              <a:rPr lang="ru-RU" dirty="0"/>
              <a:t> (ТҰК)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процестің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қозғаушы</a:t>
            </a:r>
            <a:r>
              <a:rPr lang="ru-RU" dirty="0"/>
              <a:t> </a:t>
            </a:r>
            <a:r>
              <a:rPr lang="ru-RU" dirty="0" err="1"/>
              <a:t>күші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Олар</a:t>
            </a:r>
            <a:r>
              <a:rPr lang="ru-RU" dirty="0" smtClean="0"/>
              <a:t> </a:t>
            </a:r>
            <a:r>
              <a:rPr lang="ru-RU" dirty="0"/>
              <a:t>бас (</a:t>
            </a:r>
            <a:r>
              <a:rPr lang="ru-RU" dirty="0" err="1"/>
              <a:t>негізгі</a:t>
            </a:r>
            <a:r>
              <a:rPr lang="ru-RU" dirty="0"/>
              <a:t>, бас компания)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шетелдік</a:t>
            </a:r>
            <a:r>
              <a:rPr lang="ru-RU" dirty="0"/>
              <a:t> </a:t>
            </a:r>
            <a:r>
              <a:rPr lang="ru-RU" dirty="0" err="1"/>
              <a:t>филиалдардан</a:t>
            </a:r>
            <a:r>
              <a:rPr lang="ru-RU" dirty="0"/>
              <a:t> </a:t>
            </a:r>
            <a:r>
              <a:rPr lang="ru-RU" dirty="0" err="1"/>
              <a:t>тұратын</a:t>
            </a:r>
            <a:r>
              <a:rPr lang="ru-RU" dirty="0"/>
              <a:t> бизнес-</a:t>
            </a:r>
            <a:r>
              <a:rPr lang="ru-RU" dirty="0" err="1"/>
              <a:t>бірлестіктер</a:t>
            </a:r>
            <a:r>
              <a:rPr lang="ru-RU" dirty="0"/>
              <a:t>. Бас </a:t>
            </a:r>
            <a:r>
              <a:rPr lang="ru-RU" dirty="0" err="1"/>
              <a:t>серіктестік</a:t>
            </a:r>
            <a:r>
              <a:rPr lang="ru-RU" dirty="0"/>
              <a:t> </a:t>
            </a:r>
            <a:r>
              <a:rPr lang="ru-RU" dirty="0" err="1"/>
              <a:t>қауымдастыққа</a:t>
            </a:r>
            <a:r>
              <a:rPr lang="ru-RU" dirty="0"/>
              <a:t> </a:t>
            </a:r>
            <a:r>
              <a:rPr lang="ru-RU" dirty="0" err="1"/>
              <a:t>кіретін</a:t>
            </a:r>
            <a:r>
              <a:rPr lang="ru-RU" dirty="0"/>
              <a:t> </a:t>
            </a:r>
            <a:r>
              <a:rPr lang="ru-RU" dirty="0" err="1"/>
              <a:t>кәсіпорындардың</a:t>
            </a:r>
            <a:r>
              <a:rPr lang="ru-RU" dirty="0"/>
              <a:t> </a:t>
            </a:r>
            <a:r>
              <a:rPr lang="ru-RU" dirty="0" err="1"/>
              <a:t>қызметін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капиталындағы</a:t>
            </a:r>
            <a:r>
              <a:rPr lang="ru-RU" dirty="0"/>
              <a:t> </a:t>
            </a:r>
            <a:r>
              <a:rPr lang="ru-RU" dirty="0" err="1"/>
              <a:t>үлестерін</a:t>
            </a:r>
            <a:r>
              <a:rPr lang="ru-RU" dirty="0"/>
              <a:t> (</a:t>
            </a:r>
            <a:r>
              <a:rPr lang="ru-RU" dirty="0" err="1"/>
              <a:t>қатысуларын</a:t>
            </a:r>
            <a:r>
              <a:rPr lang="ru-RU" dirty="0"/>
              <a:t>) </a:t>
            </a:r>
            <a:r>
              <a:rPr lang="ru-RU" dirty="0" err="1"/>
              <a:t>иелену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бақылайды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ТҰК-</a:t>
            </a:r>
            <a:r>
              <a:rPr lang="ru-RU" dirty="0" err="1" smtClean="0"/>
              <a:t>ның</a:t>
            </a:r>
            <a:r>
              <a:rPr lang="ru-RU" dirty="0" smtClean="0"/>
              <a:t> </a:t>
            </a:r>
            <a:r>
              <a:rPr lang="ru-RU" dirty="0" err="1"/>
              <a:t>шетелдік</a:t>
            </a:r>
            <a:r>
              <a:rPr lang="ru-RU" dirty="0"/>
              <a:t> </a:t>
            </a:r>
            <a:r>
              <a:rPr lang="ru-RU" dirty="0" err="1"/>
              <a:t>филиалдарында</a:t>
            </a:r>
            <a:r>
              <a:rPr lang="ru-RU" dirty="0"/>
              <a:t> бас </a:t>
            </a:r>
            <a:r>
              <a:rPr lang="ru-RU" dirty="0" err="1"/>
              <a:t>компанияның</a:t>
            </a:r>
            <a:r>
              <a:rPr lang="ru-RU" dirty="0"/>
              <a:t> –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елдің</a:t>
            </a:r>
            <a:r>
              <a:rPr lang="ru-RU" dirty="0"/>
              <a:t> </a:t>
            </a:r>
            <a:r>
              <a:rPr lang="ru-RU" dirty="0" err="1"/>
              <a:t>резидентінің</a:t>
            </a:r>
            <a:r>
              <a:rPr lang="ru-RU" dirty="0"/>
              <a:t> </a:t>
            </a:r>
            <a:r>
              <a:rPr lang="ru-RU" dirty="0" err="1"/>
              <a:t>үлесі</a:t>
            </a:r>
            <a:r>
              <a:rPr lang="ru-RU" dirty="0"/>
              <a:t> </a:t>
            </a:r>
            <a:r>
              <a:rPr lang="ru-RU" dirty="0" err="1"/>
              <a:t>әдетте</a:t>
            </a:r>
            <a:r>
              <a:rPr lang="ru-RU" dirty="0"/>
              <a:t> </a:t>
            </a:r>
            <a:r>
              <a:rPr lang="ru-RU" dirty="0" err="1"/>
              <a:t>акциялардың</a:t>
            </a:r>
            <a:r>
              <a:rPr lang="ru-RU" dirty="0"/>
              <a:t> 10%-дан </a:t>
            </a:r>
            <a:r>
              <a:rPr lang="ru-RU" dirty="0" err="1"/>
              <a:t>астамын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баламасын</a:t>
            </a:r>
            <a:r>
              <a:rPr lang="ru-RU" dirty="0"/>
              <a:t> </a:t>
            </a:r>
            <a:r>
              <a:rPr lang="ru-RU" dirty="0" err="1"/>
              <a:t>құрайды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3957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b="1" dirty="0" err="1"/>
              <a:t>Трансұлттық</a:t>
            </a:r>
            <a:r>
              <a:rPr lang="ru-RU" b="1" dirty="0"/>
              <a:t> корпорация</a:t>
            </a:r>
            <a:r>
              <a:rPr lang="ru-RU" dirty="0"/>
              <a:t>, </a:t>
            </a:r>
            <a:r>
              <a:rPr lang="ru-RU" dirty="0" err="1">
                <a:hlinkClick r:id="rId2" tooltip="Ұлтаралық корпорация (мұндай бет жоқ)"/>
              </a:rPr>
              <a:t>Ұлтаралық</a:t>
            </a:r>
            <a:r>
              <a:rPr lang="ru-RU" dirty="0">
                <a:hlinkClick r:id="rId2" tooltip="Ұлтаралық корпорация (мұндай бет жоқ)"/>
              </a:rPr>
              <a:t> корпорация</a:t>
            </a:r>
            <a:r>
              <a:rPr lang="ru-RU" dirty="0"/>
              <a:t> — </a:t>
            </a:r>
            <a:r>
              <a:rPr lang="ru-RU" dirty="0" err="1"/>
              <a:t>келісілген</a:t>
            </a:r>
            <a:r>
              <a:rPr lang="ru-RU" dirty="0"/>
              <a:t> </a:t>
            </a:r>
            <a:r>
              <a:rPr lang="ru-RU" dirty="0" err="1"/>
              <a:t>саясат</a:t>
            </a:r>
            <a:r>
              <a:rPr lang="ru-RU" dirty="0"/>
              <a:t> пен </a:t>
            </a:r>
            <a:r>
              <a:rPr lang="ru-RU" dirty="0" err="1"/>
              <a:t>ортақ</a:t>
            </a:r>
            <a:r>
              <a:rPr lang="ru-RU" dirty="0"/>
              <a:t> стратегия </a:t>
            </a:r>
            <a:r>
              <a:rPr lang="ru-RU" dirty="0" err="1"/>
              <a:t>жүргізуге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беретін</a:t>
            </a:r>
            <a:r>
              <a:rPr lang="ru-RU" dirty="0"/>
              <a:t> </a:t>
            </a:r>
            <a:r>
              <a:rPr lang="ru-RU" dirty="0" err="1"/>
              <a:t>шешімдер</a:t>
            </a:r>
            <a:r>
              <a:rPr lang="ru-RU" dirty="0"/>
              <a:t> </a:t>
            </a:r>
            <a:r>
              <a:rPr lang="ru-RU" dirty="0" err="1"/>
              <a:t>қабылдау</a:t>
            </a:r>
            <a:r>
              <a:rPr lang="ru-RU" dirty="0"/>
              <a:t> </a:t>
            </a:r>
            <a:r>
              <a:rPr lang="ru-RU" dirty="0" err="1"/>
              <a:t>жүйесіне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одан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елде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істейтін</a:t>
            </a:r>
            <a:r>
              <a:rPr lang="ru-RU" dirty="0"/>
              <a:t> </a:t>
            </a:r>
            <a:r>
              <a:rPr lang="ru-RU" dirty="0" err="1"/>
              <a:t>бөлімшелері</a:t>
            </a:r>
            <a:r>
              <a:rPr lang="ru-RU" dirty="0"/>
              <a:t> бар, </a:t>
            </a:r>
            <a:r>
              <a:rPr lang="ru-RU" dirty="0" err="1"/>
              <a:t>орналасқан</a:t>
            </a:r>
            <a:r>
              <a:rPr lang="ru-RU" dirty="0"/>
              <a:t> </a:t>
            </a:r>
            <a:r>
              <a:rPr lang="ru-RU" dirty="0" err="1"/>
              <a:t>еліне</a:t>
            </a:r>
            <a:r>
              <a:rPr lang="ru-RU" dirty="0"/>
              <a:t>, </a:t>
            </a:r>
            <a:r>
              <a:rPr lang="ru-RU" dirty="0" err="1"/>
              <a:t>меншік</a:t>
            </a:r>
            <a:r>
              <a:rPr lang="ru-RU" dirty="0"/>
              <a:t> </a:t>
            </a:r>
            <a:r>
              <a:rPr lang="ru-RU" dirty="0" err="1"/>
              <a:t>нысанына</a:t>
            </a:r>
            <a:r>
              <a:rPr lang="ru-RU" dirty="0"/>
              <a:t> </a:t>
            </a:r>
            <a:r>
              <a:rPr lang="ru-RU" dirty="0" err="1"/>
              <a:t>тәуелсіз</a:t>
            </a:r>
            <a:r>
              <a:rPr lang="ru-RU" dirty="0"/>
              <a:t>, </a:t>
            </a:r>
            <a:r>
              <a:rPr lang="ru-RU" dirty="0" err="1"/>
              <a:t>жекеше</a:t>
            </a:r>
            <a:r>
              <a:rPr lang="ru-RU" dirty="0"/>
              <a:t>, </a:t>
            </a:r>
            <a:r>
              <a:rPr lang="ru-RU" dirty="0" err="1"/>
              <a:t>мемлекеттік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аралас</a:t>
            </a:r>
            <a:r>
              <a:rPr lang="ru-RU" dirty="0"/>
              <a:t> </a:t>
            </a:r>
            <a:r>
              <a:rPr lang="ru-RU" dirty="0" err="1"/>
              <a:t>кәсіпорын</a:t>
            </a:r>
            <a:r>
              <a:rPr lang="ru-RU" dirty="0"/>
              <a:t>; </a:t>
            </a:r>
            <a:r>
              <a:rPr lang="ru-RU" dirty="0" err="1"/>
              <a:t>шетелге</a:t>
            </a:r>
            <a:r>
              <a:rPr lang="ru-RU" dirty="0"/>
              <a:t> </a:t>
            </a:r>
            <a:r>
              <a:rPr lang="ru-RU" dirty="0" err="1"/>
              <a:t>тікелей</a:t>
            </a:r>
            <a:r>
              <a:rPr lang="ru-RU" dirty="0"/>
              <a:t> </a:t>
            </a:r>
            <a:r>
              <a:rPr lang="ru-RU" dirty="0" err="1"/>
              <a:t>қаржы</a:t>
            </a:r>
            <a:r>
              <a:rPr lang="ru-RU" dirty="0"/>
              <a:t> (инвестиция) </a:t>
            </a:r>
            <a:r>
              <a:rPr lang="ru-RU" dirty="0" err="1"/>
              <a:t>салушы</a:t>
            </a:r>
            <a:r>
              <a:rPr lang="ru-RU" dirty="0"/>
              <a:t> фирма. </a:t>
            </a:r>
            <a:endParaRPr lang="ru-RU" dirty="0" smtClean="0"/>
          </a:p>
          <a:p>
            <a:r>
              <a:rPr lang="ru-RU" dirty="0" err="1" smtClean="0"/>
              <a:t>Трансұлттық</a:t>
            </a:r>
            <a:r>
              <a:rPr lang="ru-RU" dirty="0" smtClean="0"/>
              <a:t> </a:t>
            </a:r>
            <a:r>
              <a:rPr lang="ru-RU" dirty="0" err="1"/>
              <a:t>корпорацияның</a:t>
            </a:r>
            <a:r>
              <a:rPr lang="ru-RU" dirty="0"/>
              <a:t> </a:t>
            </a:r>
            <a:r>
              <a:rPr lang="ru-RU" dirty="0" err="1"/>
              <a:t>қай</a:t>
            </a:r>
            <a:r>
              <a:rPr lang="ru-RU" dirty="0"/>
              <a:t> </a:t>
            </a:r>
            <a:r>
              <a:rPr lang="ru-RU" dirty="0" err="1"/>
              <a:t>елдікі</a:t>
            </a:r>
            <a:r>
              <a:rPr lang="ru-RU" dirty="0"/>
              <a:t> </a:t>
            </a:r>
            <a:r>
              <a:rPr lang="ru-RU" dirty="0" err="1"/>
              <a:t>екені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штаб-</a:t>
            </a:r>
            <a:r>
              <a:rPr lang="ru-RU" dirty="0" err="1"/>
              <a:t>пәтері</a:t>
            </a:r>
            <a:r>
              <a:rPr lang="ru-RU" dirty="0"/>
              <a:t> </a:t>
            </a:r>
            <a:r>
              <a:rPr lang="ru-RU" dirty="0" err="1"/>
              <a:t>орналасқан</a:t>
            </a:r>
            <a:r>
              <a:rPr lang="ru-RU" dirty="0"/>
              <a:t> ел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анықталады</a:t>
            </a:r>
            <a:r>
              <a:rPr lang="ru-RU" dirty="0"/>
              <a:t>. </a:t>
            </a:r>
            <a:r>
              <a:rPr lang="ru-RU" dirty="0" err="1"/>
              <a:t>Төлем</a:t>
            </a:r>
            <a:r>
              <a:rPr lang="ru-RU" dirty="0"/>
              <a:t> балансы </a:t>
            </a:r>
            <a:r>
              <a:rPr lang="ru-RU" dirty="0" err="1"/>
              <a:t>тұрғысынан</a:t>
            </a:r>
            <a:r>
              <a:rPr lang="ru-RU" dirty="0"/>
              <a:t> </a:t>
            </a:r>
            <a:r>
              <a:rPr lang="ru-RU" dirty="0" err="1"/>
              <a:t>шетелдік</a:t>
            </a:r>
            <a:r>
              <a:rPr lang="ru-RU" dirty="0"/>
              <a:t> </a:t>
            </a:r>
            <a:r>
              <a:rPr lang="ru-RU" dirty="0" err="1"/>
              <a:t>кәсіпорынның</a:t>
            </a:r>
            <a:r>
              <a:rPr lang="ru-RU" dirty="0"/>
              <a:t> </a:t>
            </a:r>
            <a:r>
              <a:rPr lang="ru-RU" dirty="0" err="1"/>
              <a:t>кез</a:t>
            </a:r>
            <a:r>
              <a:rPr lang="ru-RU" dirty="0"/>
              <a:t> </a:t>
            </a:r>
            <a:r>
              <a:rPr lang="ru-RU" dirty="0" err="1"/>
              <a:t>келген</a:t>
            </a:r>
            <a:r>
              <a:rPr lang="ru-RU" dirty="0"/>
              <a:t> </a:t>
            </a:r>
            <a:r>
              <a:rPr lang="ru-RU" dirty="0" err="1"/>
              <a:t>несие</a:t>
            </a:r>
            <a:r>
              <a:rPr lang="ru-RU" dirty="0"/>
              <a:t> </a:t>
            </a:r>
            <a:r>
              <a:rPr lang="ru-RU" dirty="0" err="1"/>
              <a:t>беруі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акцияларды</a:t>
            </a:r>
            <a:r>
              <a:rPr lang="ru-RU" dirty="0"/>
              <a:t> (</a:t>
            </a:r>
            <a:r>
              <a:rPr lang="ru-RU" dirty="0" err="1"/>
              <a:t>жарғылық</a:t>
            </a:r>
            <a:r>
              <a:rPr lang="ru-RU" dirty="0"/>
              <a:t> </a:t>
            </a:r>
            <a:r>
              <a:rPr lang="ru-RU" dirty="0" err="1"/>
              <a:t>капиталдағы</a:t>
            </a:r>
            <a:r>
              <a:rPr lang="ru-RU" dirty="0"/>
              <a:t> </a:t>
            </a:r>
            <a:r>
              <a:rPr lang="ru-RU" dirty="0" err="1"/>
              <a:t>жарнапұлды</a:t>
            </a:r>
            <a:r>
              <a:rPr lang="ru-RU" dirty="0"/>
              <a:t>) </a:t>
            </a:r>
            <a:r>
              <a:rPr lang="ru-RU" dirty="0" err="1"/>
              <a:t>сатып</a:t>
            </a:r>
            <a:r>
              <a:rPr lang="ru-RU" dirty="0"/>
              <a:t> </a:t>
            </a:r>
            <a:r>
              <a:rPr lang="ru-RU" dirty="0" err="1"/>
              <a:t>алуы</a:t>
            </a:r>
            <a:r>
              <a:rPr lang="ru-RU" dirty="0"/>
              <a:t> </a:t>
            </a:r>
            <a:r>
              <a:rPr lang="ru-RU" dirty="0" err="1"/>
              <a:t>шетелдің</a:t>
            </a:r>
            <a:r>
              <a:rPr lang="ru-RU" dirty="0"/>
              <a:t> </a:t>
            </a:r>
            <a:r>
              <a:rPr lang="ru-RU" dirty="0" err="1"/>
              <a:t>тікелей</a:t>
            </a:r>
            <a:r>
              <a:rPr lang="ru-RU" dirty="0"/>
              <a:t> </a:t>
            </a:r>
            <a:r>
              <a:rPr lang="ru-RU" dirty="0" err="1"/>
              <a:t>қаржы</a:t>
            </a:r>
            <a:r>
              <a:rPr lang="ru-RU" dirty="0"/>
              <a:t> </a:t>
            </a:r>
            <a:r>
              <a:rPr lang="ru-RU" dirty="0" err="1"/>
              <a:t>салуына</a:t>
            </a:r>
            <a:r>
              <a:rPr lang="ru-RU" dirty="0"/>
              <a:t> </a:t>
            </a:r>
            <a:r>
              <a:rPr lang="ru-RU" dirty="0" err="1"/>
              <a:t>жатады</a:t>
            </a:r>
            <a:r>
              <a:rPr lang="ru-RU" dirty="0"/>
              <a:t>.</a:t>
            </a:r>
            <a:r>
              <a:rPr lang="ru-RU" baseline="30000" dirty="0">
                <a:hlinkClick r:id="rId3"/>
              </a:rPr>
              <a:t>[1]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2910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ru-RU" dirty="0" err="1"/>
              <a:t>Сараптама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100 </a:t>
            </a:r>
            <a:r>
              <a:rPr lang="ru-RU" dirty="0" err="1"/>
              <a:t>ірі</a:t>
            </a:r>
            <a:r>
              <a:rPr lang="ru-RU" dirty="0"/>
              <a:t> </a:t>
            </a:r>
            <a:r>
              <a:rPr lang="ru-RU" dirty="0" err="1"/>
              <a:t>қаржылық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 ТҰК-</a:t>
            </a:r>
            <a:r>
              <a:rPr lang="ru-RU" dirty="0" err="1"/>
              <a:t>лар</a:t>
            </a:r>
            <a:r>
              <a:rPr lang="ru-RU" dirty="0"/>
              <a:t> </a:t>
            </a:r>
            <a:r>
              <a:rPr lang="ru-RU" dirty="0" err="1"/>
              <a:t>арасында</a:t>
            </a:r>
            <a:r>
              <a:rPr lang="ru-RU" dirty="0"/>
              <a:t> 13-і </a:t>
            </a:r>
            <a:r>
              <a:rPr lang="ru-RU" dirty="0" err="1"/>
              <a:t>химикалық-фармацевтикалық</a:t>
            </a:r>
            <a:r>
              <a:rPr lang="ru-RU" dirty="0"/>
              <a:t> </a:t>
            </a:r>
            <a:r>
              <a:rPr lang="ru-RU" dirty="0" err="1"/>
              <a:t>құрылым</a:t>
            </a:r>
            <a:r>
              <a:rPr lang="ru-RU" dirty="0"/>
              <a:t> (</a:t>
            </a:r>
            <a:r>
              <a:rPr lang="en-US" dirty="0"/>
              <a:t>SA, BASF </a:t>
            </a:r>
            <a:r>
              <a:rPr lang="en-US" dirty="0" err="1"/>
              <a:t>AG,Pfiser</a:t>
            </a:r>
            <a:r>
              <a:rPr lang="en-US" dirty="0"/>
              <a:t> Inc., </a:t>
            </a:r>
            <a:r>
              <a:rPr lang="en-US" dirty="0" err="1"/>
              <a:t>Procter&amp;Gamble</a:t>
            </a:r>
            <a:r>
              <a:rPr lang="en-US" dirty="0"/>
              <a:t>, Bayer AG, Du Pont (E.I.) De Nemours), </a:t>
            </a:r>
            <a:endParaRPr lang="kk-KZ" dirty="0" smtClean="0"/>
          </a:p>
          <a:p>
            <a:r>
              <a:rPr lang="en-US" dirty="0" smtClean="0"/>
              <a:t>12-</a:t>
            </a:r>
            <a:r>
              <a:rPr lang="ru-RU" dirty="0" err="1"/>
              <a:t>сі</a:t>
            </a:r>
            <a:r>
              <a:rPr lang="ru-RU" dirty="0"/>
              <a:t> </a:t>
            </a:r>
            <a:r>
              <a:rPr lang="ru-RU" dirty="0" err="1"/>
              <a:t>бөлшек</a:t>
            </a:r>
            <a:r>
              <a:rPr lang="ru-RU" dirty="0"/>
              <a:t> </a:t>
            </a:r>
            <a:r>
              <a:rPr lang="ru-RU" dirty="0" err="1"/>
              <a:t>сауда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қызмет</a:t>
            </a:r>
            <a:r>
              <a:rPr lang="ru-RU" dirty="0"/>
              <a:t> </a:t>
            </a:r>
            <a:r>
              <a:rPr lang="ru-RU" dirty="0" err="1"/>
              <a:t>көрсету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(</a:t>
            </a:r>
            <a:r>
              <a:rPr lang="en-US" dirty="0"/>
              <a:t>Wal-Mart Stores, Carrefour SA), </a:t>
            </a:r>
            <a:r>
              <a:rPr lang="en-US" dirty="0" smtClean="0"/>
              <a:t>10-</a:t>
            </a:r>
            <a:r>
              <a:rPr lang="ru-RU" dirty="0"/>
              <a:t>ы </a:t>
            </a:r>
            <a:r>
              <a:rPr lang="ru-RU" dirty="0" err="1"/>
              <a:t>автокөлік</a:t>
            </a:r>
            <a:r>
              <a:rPr lang="ru-RU" dirty="0"/>
              <a:t> </a:t>
            </a:r>
            <a:r>
              <a:rPr lang="ru-RU" dirty="0" err="1"/>
              <a:t>өндірісі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(</a:t>
            </a:r>
            <a:r>
              <a:rPr lang="en-US" dirty="0"/>
              <a:t>Ford Motors Company, General Motors, Toyota Motors Corporation Volkswagen Group), </a:t>
            </a:r>
            <a:r>
              <a:rPr lang="ru-RU" dirty="0" err="1" smtClean="0"/>
              <a:t>коммуналдық</a:t>
            </a:r>
            <a:r>
              <a:rPr lang="ru-RU" dirty="0" smtClean="0"/>
              <a:t> </a:t>
            </a:r>
            <a:r>
              <a:rPr lang="ru-RU" dirty="0" err="1"/>
              <a:t>қызмет</a:t>
            </a:r>
            <a:r>
              <a:rPr lang="ru-RU" dirty="0"/>
              <a:t> </a:t>
            </a:r>
            <a:r>
              <a:rPr lang="ru-RU" dirty="0" err="1"/>
              <a:t>көрсету</a:t>
            </a:r>
            <a:r>
              <a:rPr lang="ru-RU" dirty="0"/>
              <a:t> 9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электронды</a:t>
            </a:r>
            <a:r>
              <a:rPr lang="ru-RU" dirty="0"/>
              <a:t> </a:t>
            </a:r>
            <a:r>
              <a:rPr lang="ru-RU" dirty="0" err="1"/>
              <a:t>жабдықтар</a:t>
            </a:r>
            <a:r>
              <a:rPr lang="ru-RU" dirty="0"/>
              <a:t> </a:t>
            </a:r>
            <a:r>
              <a:rPr lang="ru-RU" dirty="0" err="1"/>
              <a:t>өндірушілер</a:t>
            </a:r>
            <a:r>
              <a:rPr lang="ru-RU" dirty="0"/>
              <a:t> 9 (</a:t>
            </a:r>
            <a:r>
              <a:rPr lang="en-US" dirty="0"/>
              <a:t>General Electric, Siemens AG, IBM, Sony Corporation, Hewlett-Packard), </a:t>
            </a:r>
            <a:r>
              <a:rPr lang="en-US" dirty="0" smtClean="0"/>
              <a:t>8-</a:t>
            </a:r>
            <a:r>
              <a:rPr lang="ru-RU" dirty="0"/>
              <a:t>і </a:t>
            </a:r>
            <a:r>
              <a:rPr lang="ru-RU" dirty="0" err="1"/>
              <a:t>мұнай</a:t>
            </a:r>
            <a:r>
              <a:rPr lang="ru-RU" dirty="0"/>
              <a:t> </a:t>
            </a:r>
            <a:r>
              <a:rPr lang="ru-RU" dirty="0" err="1"/>
              <a:t>өндірушілер</a:t>
            </a:r>
            <a:r>
              <a:rPr lang="ru-RU" dirty="0"/>
              <a:t>(</a:t>
            </a:r>
            <a:r>
              <a:rPr lang="en-US" dirty="0"/>
              <a:t>Dutch/Shell Group, Total </a:t>
            </a:r>
            <a:r>
              <a:rPr lang="en-US" dirty="0" err="1"/>
              <a:t>Fina</a:t>
            </a:r>
            <a:r>
              <a:rPr lang="en-US" dirty="0"/>
              <a:t> Elf, ExxonMobil, ChevronTexaco) </a:t>
            </a:r>
            <a:r>
              <a:rPr lang="ru-RU" dirty="0" err="1"/>
              <a:t>және</a:t>
            </a:r>
            <a:r>
              <a:rPr lang="ru-RU" dirty="0"/>
              <a:t> 7-і </a:t>
            </a:r>
            <a:r>
              <a:rPr lang="ru-RU" dirty="0" err="1"/>
              <a:t>телекоммуникция</a:t>
            </a:r>
            <a:r>
              <a:rPr lang="ru-RU" dirty="0"/>
              <a:t>(</a:t>
            </a:r>
            <a:r>
              <a:rPr lang="en-US" dirty="0"/>
              <a:t>Vodafone Group </a:t>
            </a:r>
            <a:r>
              <a:rPr lang="en-US" dirty="0" err="1"/>
              <a:t>Pls</a:t>
            </a:r>
            <a:r>
              <a:rPr lang="en-US" dirty="0"/>
              <a:t>, France Telecom, </a:t>
            </a:r>
            <a:r>
              <a:rPr lang="en-US" dirty="0" err="1"/>
              <a:t>Telefonica</a:t>
            </a:r>
            <a:r>
              <a:rPr lang="en-US" dirty="0"/>
              <a:t> SA, Deutsche Telekom AG).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 </a:t>
            </a:r>
            <a:r>
              <a:rPr lang="ru-RU" dirty="0" err="1"/>
              <a:t>сусындар</a:t>
            </a:r>
            <a:r>
              <a:rPr lang="ru-RU" dirty="0"/>
              <a:t> мен </a:t>
            </a:r>
            <a:r>
              <a:rPr lang="ru-RU" dirty="0" err="1"/>
              <a:t>азық-түліктер</a:t>
            </a:r>
            <a:r>
              <a:rPr lang="ru-RU" dirty="0"/>
              <a:t>, металлургия </a:t>
            </a:r>
            <a:r>
              <a:rPr lang="ru-RU" dirty="0" err="1"/>
              <a:t>бойынша</a:t>
            </a:r>
            <a:r>
              <a:rPr lang="ru-RU" dirty="0"/>
              <a:t> 5 ТҰК </a:t>
            </a:r>
            <a:r>
              <a:rPr lang="ru-RU" dirty="0" err="1"/>
              <a:t>және</a:t>
            </a:r>
            <a:r>
              <a:rPr lang="ru-RU" dirty="0"/>
              <a:t> 2 </a:t>
            </a:r>
            <a:r>
              <a:rPr lang="ru-RU" dirty="0" err="1"/>
              <a:t>көлік</a:t>
            </a:r>
            <a:r>
              <a:rPr lang="ru-RU" dirty="0"/>
              <a:t> пен </a:t>
            </a:r>
            <a:r>
              <a:rPr lang="ru-RU" dirty="0" err="1"/>
              <a:t>қағаз</a:t>
            </a:r>
            <a:r>
              <a:rPr lang="ru-RU" dirty="0"/>
              <a:t> </a:t>
            </a:r>
            <a:r>
              <a:rPr lang="ru-RU" dirty="0" err="1"/>
              <a:t>басып</a:t>
            </a:r>
            <a:r>
              <a:rPr lang="ru-RU" dirty="0"/>
              <a:t> </a:t>
            </a:r>
            <a:r>
              <a:rPr lang="ru-RU" dirty="0" err="1"/>
              <a:t>шығарумен</a:t>
            </a:r>
            <a:r>
              <a:rPr lang="ru-RU" dirty="0"/>
              <a:t> </a:t>
            </a:r>
            <a:r>
              <a:rPr lang="ru-RU" dirty="0" err="1"/>
              <a:t>айналысушы</a:t>
            </a:r>
            <a:r>
              <a:rPr lang="ru-RU" dirty="0"/>
              <a:t> ТҰК </a:t>
            </a:r>
            <a:r>
              <a:rPr lang="ru-RU" dirty="0" err="1"/>
              <a:t>жатады</a:t>
            </a:r>
            <a:r>
              <a:rPr lang="ru-RU" dirty="0"/>
              <a:t>. ТҰК </a:t>
            </a:r>
            <a:r>
              <a:rPr lang="ru-RU" dirty="0" err="1"/>
              <a:t>жағымды</a:t>
            </a:r>
            <a:r>
              <a:rPr lang="ru-RU" dirty="0"/>
              <a:t> </a:t>
            </a:r>
            <a:r>
              <a:rPr lang="ru-RU" dirty="0" err="1"/>
              <a:t>жақтарына</a:t>
            </a:r>
            <a:r>
              <a:rPr lang="ru-RU" dirty="0"/>
              <a:t> ТҰК-да </a:t>
            </a:r>
            <a:r>
              <a:rPr lang="ru-RU" dirty="0" err="1"/>
              <a:t>жаңа</a:t>
            </a:r>
            <a:r>
              <a:rPr lang="ru-RU" dirty="0"/>
              <a:t> </a:t>
            </a:r>
            <a:r>
              <a:rPr lang="ru-RU" dirty="0" err="1"/>
              <a:t>технологияларды</a:t>
            </a:r>
            <a:r>
              <a:rPr lang="ru-RU" dirty="0"/>
              <a:t> </a:t>
            </a:r>
            <a:r>
              <a:rPr lang="ru-RU" dirty="0" err="1"/>
              <a:t>қолдануға</a:t>
            </a:r>
            <a:r>
              <a:rPr lang="ru-RU" dirty="0"/>
              <a:t>, </a:t>
            </a:r>
            <a:r>
              <a:rPr lang="ru-RU" dirty="0" err="1"/>
              <a:t>өндіріс</a:t>
            </a:r>
            <a:r>
              <a:rPr lang="ru-RU" dirty="0"/>
              <a:t> пен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қызметінде</a:t>
            </a:r>
            <a:r>
              <a:rPr lang="ru-RU" dirty="0"/>
              <a:t> </a:t>
            </a:r>
            <a:r>
              <a:rPr lang="ru-RU" dirty="0" err="1"/>
              <a:t>жаңашылдық</a:t>
            </a:r>
            <a:r>
              <a:rPr lang="ru-RU" dirty="0"/>
              <a:t> </a:t>
            </a:r>
            <a:r>
              <a:rPr lang="ru-RU" dirty="0" err="1"/>
              <a:t>енгізуге</a:t>
            </a:r>
            <a:r>
              <a:rPr lang="ru-RU" dirty="0"/>
              <a:t>, ЖІӨ-</a:t>
            </a:r>
            <a:r>
              <a:rPr lang="ru-RU" dirty="0" err="1"/>
              <a:t>ді</a:t>
            </a:r>
            <a:r>
              <a:rPr lang="ru-RU" dirty="0"/>
              <a:t> </a:t>
            </a:r>
            <a:r>
              <a:rPr lang="ru-RU" dirty="0" err="1"/>
              <a:t>жоғарлатуға</a:t>
            </a:r>
            <a:r>
              <a:rPr lang="ru-RU" dirty="0"/>
              <a:t>, инвестиция </a:t>
            </a:r>
            <a:r>
              <a:rPr lang="ru-RU" dirty="0" err="1"/>
              <a:t>тартуға</a:t>
            </a:r>
            <a:r>
              <a:rPr lang="ru-RU" dirty="0"/>
              <a:t>, </a:t>
            </a:r>
            <a:r>
              <a:rPr lang="ru-RU" dirty="0" err="1"/>
              <a:t>төлем</a:t>
            </a:r>
            <a:r>
              <a:rPr lang="ru-RU" dirty="0"/>
              <a:t> </a:t>
            </a:r>
            <a:r>
              <a:rPr lang="ru-RU" dirty="0" err="1"/>
              <a:t>балансының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экспортқа</a:t>
            </a:r>
            <a:r>
              <a:rPr lang="ru-RU" dirty="0"/>
              <a:t> </a:t>
            </a:r>
            <a:r>
              <a:rPr lang="ru-RU" dirty="0" err="1"/>
              <a:t>шығарылатын</a:t>
            </a:r>
            <a:r>
              <a:rPr lang="ru-RU" dirty="0"/>
              <a:t> </a:t>
            </a:r>
            <a:r>
              <a:rPr lang="ru-RU" dirty="0" err="1"/>
              <a:t>өнімнің</a:t>
            </a:r>
            <a:r>
              <a:rPr lang="ru-RU" dirty="0"/>
              <a:t> </a:t>
            </a:r>
            <a:r>
              <a:rPr lang="ru-RU" dirty="0" err="1"/>
              <a:t>табысын</a:t>
            </a:r>
            <a:r>
              <a:rPr lang="ru-RU" dirty="0"/>
              <a:t> </a:t>
            </a:r>
            <a:r>
              <a:rPr lang="ru-RU" dirty="0" err="1"/>
              <a:t>жоғарлатуға</a:t>
            </a:r>
            <a:r>
              <a:rPr lang="ru-RU" dirty="0"/>
              <a:t> </a:t>
            </a:r>
            <a:r>
              <a:rPr lang="ru-RU" dirty="0" err="1"/>
              <a:t>көмектеседі</a:t>
            </a:r>
            <a:r>
              <a:rPr lang="ru-RU" dirty="0"/>
              <a:t>. Ал </a:t>
            </a:r>
            <a:r>
              <a:rPr lang="ru-RU" dirty="0" err="1"/>
              <a:t>кері</a:t>
            </a:r>
            <a:r>
              <a:rPr lang="ru-RU" dirty="0"/>
              <a:t> </a:t>
            </a:r>
            <a:r>
              <a:rPr lang="ru-RU" dirty="0" err="1"/>
              <a:t>жақтарына</a:t>
            </a:r>
            <a:r>
              <a:rPr lang="ru-RU" dirty="0"/>
              <a:t> </a:t>
            </a:r>
            <a:r>
              <a:rPr lang="ru-RU" dirty="0" err="1"/>
              <a:t>көбіне</a:t>
            </a:r>
            <a:r>
              <a:rPr lang="ru-RU" dirty="0"/>
              <a:t> </a:t>
            </a:r>
            <a:r>
              <a:rPr lang="ru-RU" dirty="0" err="1"/>
              <a:t>нарықтың</a:t>
            </a:r>
            <a:r>
              <a:rPr lang="ru-RU" dirty="0"/>
              <a:t> </a:t>
            </a:r>
            <a:r>
              <a:rPr lang="ru-RU" dirty="0" err="1"/>
              <a:t>монополиялық</a:t>
            </a:r>
            <a:r>
              <a:rPr lang="ru-RU" dirty="0"/>
              <a:t> </a:t>
            </a:r>
            <a:r>
              <a:rPr lang="ru-RU" dirty="0" err="1"/>
              <a:t>жағдайға</a:t>
            </a:r>
            <a:r>
              <a:rPr lang="ru-RU" dirty="0"/>
              <a:t> </a:t>
            </a:r>
            <a:r>
              <a:rPr lang="ru-RU" dirty="0" err="1"/>
              <a:t>түсуі</a:t>
            </a:r>
            <a:r>
              <a:rPr lang="ru-RU" dirty="0"/>
              <a:t>. ТҰК-</a:t>
            </a:r>
            <a:r>
              <a:rPr lang="ru-RU" dirty="0" err="1"/>
              <a:t>ның</a:t>
            </a:r>
            <a:r>
              <a:rPr lang="ru-RU" dirty="0"/>
              <a:t> </a:t>
            </a:r>
            <a:r>
              <a:rPr lang="ru-RU" dirty="0" err="1"/>
              <a:t>қоры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болғандықтан</a:t>
            </a:r>
            <a:r>
              <a:rPr lang="ru-RU" dirty="0"/>
              <a:t>,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нарықтағы</a:t>
            </a:r>
            <a:r>
              <a:rPr lang="ru-RU" dirty="0"/>
              <a:t> </a:t>
            </a:r>
            <a:r>
              <a:rPr lang="ru-RU" dirty="0" err="1"/>
              <a:t>кішігірім</a:t>
            </a:r>
            <a:r>
              <a:rPr lang="ru-RU" dirty="0"/>
              <a:t> </a:t>
            </a:r>
            <a:r>
              <a:rPr lang="ru-RU" dirty="0" err="1"/>
              <a:t>компанияларды</a:t>
            </a:r>
            <a:r>
              <a:rPr lang="ru-RU" dirty="0"/>
              <a:t> </a:t>
            </a:r>
            <a:r>
              <a:rPr lang="ru-RU" dirty="0" err="1"/>
              <a:t>сатып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бәсекелестерін</a:t>
            </a:r>
            <a:r>
              <a:rPr lang="ru-RU" dirty="0"/>
              <a:t> демпинг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жойып</a:t>
            </a:r>
            <a:r>
              <a:rPr lang="ru-RU" dirty="0"/>
              <a:t>, </a:t>
            </a:r>
            <a:r>
              <a:rPr lang="ru-RU" dirty="0" err="1"/>
              <a:t>кейін</a:t>
            </a:r>
            <a:r>
              <a:rPr lang="ru-RU" dirty="0"/>
              <a:t> </a:t>
            </a:r>
            <a:r>
              <a:rPr lang="ru-RU" dirty="0" err="1"/>
              <a:t>бағаны</a:t>
            </a:r>
            <a:r>
              <a:rPr lang="ru-RU" dirty="0"/>
              <a:t> </a:t>
            </a:r>
            <a:r>
              <a:rPr lang="ru-RU" dirty="0" err="1"/>
              <a:t>көтере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3942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b="1" dirty="0" err="1">
                <a:solidFill>
                  <a:srgbClr val="FF0000"/>
                </a:solidFill>
              </a:rPr>
              <a:t>Халықаралық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корпоративтік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салықтық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жоспарлау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(</a:t>
            </a:r>
            <a:r>
              <a:rPr lang="kk-KZ" b="1" dirty="0" smtClean="0">
                <a:solidFill>
                  <a:srgbClr val="FF0000"/>
                </a:solidFill>
              </a:rPr>
              <a:t>ХКСЖ</a:t>
            </a:r>
            <a:r>
              <a:rPr lang="en-US" b="1" dirty="0" smtClean="0">
                <a:solidFill>
                  <a:srgbClr val="FF0000"/>
                </a:solidFill>
              </a:rPr>
              <a:t>) </a:t>
            </a:r>
            <a:r>
              <a:rPr lang="en-US" dirty="0"/>
              <a:t>–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ауыртпалығын</a:t>
            </a:r>
            <a:r>
              <a:rPr lang="ru-RU" dirty="0"/>
              <a:t> </a:t>
            </a:r>
            <a:r>
              <a:rPr lang="ru-RU" dirty="0" err="1"/>
              <a:t>оңтайландырудың</a:t>
            </a:r>
            <a:r>
              <a:rPr lang="ru-RU" dirty="0"/>
              <a:t> </a:t>
            </a:r>
            <a:r>
              <a:rPr lang="ru-RU" dirty="0" err="1"/>
              <a:t>құқықтық</a:t>
            </a:r>
            <a:r>
              <a:rPr lang="ru-RU" dirty="0"/>
              <a:t> </a:t>
            </a:r>
            <a:r>
              <a:rPr lang="ru-RU" dirty="0" err="1"/>
              <a:t>әдістерін</a:t>
            </a:r>
            <a:r>
              <a:rPr lang="ru-RU" dirty="0"/>
              <a:t> </a:t>
            </a:r>
            <a:r>
              <a:rPr lang="ru-RU" dirty="0" err="1"/>
              <a:t>пайдалануға</a:t>
            </a:r>
            <a:r>
              <a:rPr lang="ru-RU" dirty="0"/>
              <a:t> </a:t>
            </a:r>
            <a:r>
              <a:rPr lang="ru-RU" dirty="0" err="1"/>
              <a:t>негізделген</a:t>
            </a:r>
            <a:r>
              <a:rPr lang="ru-RU" dirty="0"/>
              <a:t> </a:t>
            </a:r>
            <a:r>
              <a:rPr lang="ru-RU" dirty="0" err="1"/>
              <a:t>қаржылық-шаруашылық</a:t>
            </a:r>
            <a:r>
              <a:rPr lang="ru-RU" dirty="0"/>
              <a:t> </a:t>
            </a:r>
            <a:r>
              <a:rPr lang="ru-RU" dirty="0" err="1"/>
              <a:t>қызметтің</a:t>
            </a:r>
            <a:r>
              <a:rPr lang="ru-RU" dirty="0"/>
              <a:t> </a:t>
            </a:r>
            <a:r>
              <a:rPr lang="ru-RU" dirty="0" err="1"/>
              <a:t>күтілетін</a:t>
            </a:r>
            <a:r>
              <a:rPr lang="ru-RU" dirty="0"/>
              <a:t> </a:t>
            </a:r>
            <a:r>
              <a:rPr lang="ru-RU" dirty="0" err="1"/>
              <a:t>нәтижелеріне</a:t>
            </a:r>
            <a:r>
              <a:rPr lang="ru-RU" dirty="0"/>
              <a:t> </a:t>
            </a:r>
            <a:r>
              <a:rPr lang="ru-RU" dirty="0" err="1"/>
              <a:t>қол</a:t>
            </a:r>
            <a:r>
              <a:rPr lang="ru-RU" dirty="0"/>
              <a:t> </a:t>
            </a:r>
            <a:r>
              <a:rPr lang="ru-RU" dirty="0" err="1"/>
              <a:t>жеткізуге</a:t>
            </a:r>
            <a:r>
              <a:rPr lang="ru-RU" dirty="0"/>
              <a:t> </a:t>
            </a:r>
            <a:r>
              <a:rPr lang="ru-RU" dirty="0" err="1"/>
              <a:t>бағытталған</a:t>
            </a:r>
            <a:r>
              <a:rPr lang="ru-RU" dirty="0"/>
              <a:t> </a:t>
            </a:r>
            <a:r>
              <a:rPr lang="ru-RU" dirty="0" err="1"/>
              <a:t>шаруашылық</a:t>
            </a:r>
            <a:r>
              <a:rPr lang="ru-RU" dirty="0"/>
              <a:t> </a:t>
            </a:r>
            <a:r>
              <a:rPr lang="ru-RU" dirty="0" err="1"/>
              <a:t>жүргізуші</a:t>
            </a:r>
            <a:r>
              <a:rPr lang="ru-RU" dirty="0"/>
              <a:t> </a:t>
            </a:r>
            <a:r>
              <a:rPr lang="ru-RU" dirty="0" err="1"/>
              <a:t>субъектінің</a:t>
            </a:r>
            <a:r>
              <a:rPr lang="ru-RU" dirty="0"/>
              <a:t> </a:t>
            </a:r>
            <a:r>
              <a:rPr lang="ru-RU" dirty="0" err="1"/>
              <a:t>бірыңғай</a:t>
            </a:r>
            <a:r>
              <a:rPr lang="ru-RU" dirty="0"/>
              <a:t> даму </a:t>
            </a:r>
            <a:r>
              <a:rPr lang="ru-RU" dirty="0" err="1"/>
              <a:t>стратегиясы</a:t>
            </a:r>
            <a:r>
              <a:rPr lang="ru-RU" dirty="0"/>
              <a:t> </a:t>
            </a:r>
            <a:r>
              <a:rPr lang="ru-RU" dirty="0" err="1"/>
              <a:t>шеңберіндегі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қызметі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Халықаралық</a:t>
            </a:r>
            <a:r>
              <a:rPr lang="ru-RU" dirty="0" smtClean="0"/>
              <a:t> </a:t>
            </a:r>
            <a:r>
              <a:rPr lang="ru-RU" dirty="0" err="1"/>
              <a:t>операциялар</a:t>
            </a:r>
            <a:r>
              <a:rPr lang="ru-RU" dirty="0"/>
              <a:t> </a:t>
            </a:r>
            <a:r>
              <a:rPr lang="ru-RU" dirty="0" err="1"/>
              <a:t>контекстінде</a:t>
            </a:r>
            <a:r>
              <a:rPr lang="ru-RU" dirty="0"/>
              <a:t> </a:t>
            </a:r>
            <a:r>
              <a:rPr lang="ru-RU" dirty="0" err="1"/>
              <a:t>ұйымның</a:t>
            </a:r>
            <a:r>
              <a:rPr lang="ru-RU" dirty="0"/>
              <a:t> </a:t>
            </a:r>
            <a:r>
              <a:rPr lang="ru-RU" dirty="0" err="1"/>
              <a:t>инвестициялық</a:t>
            </a:r>
            <a:r>
              <a:rPr lang="ru-RU" dirty="0"/>
              <a:t> </a:t>
            </a:r>
            <a:r>
              <a:rPr lang="ru-RU" dirty="0" err="1"/>
              <a:t>тартымдылығын</a:t>
            </a:r>
            <a:r>
              <a:rPr lang="ru-RU" dirty="0"/>
              <a:t> </a:t>
            </a:r>
            <a:r>
              <a:rPr lang="ru-RU" dirty="0" err="1" smtClean="0"/>
              <a:t>арттыруға</a:t>
            </a:r>
            <a:r>
              <a:rPr lang="ru-RU" dirty="0" smtClean="0"/>
              <a:t> </a:t>
            </a:r>
            <a:r>
              <a:rPr lang="ru-RU" dirty="0" err="1" smtClean="0"/>
              <a:t>бағытталған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3835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k-KZ" dirty="0" smtClean="0">
                <a:solidFill>
                  <a:srgbClr val="FF0000"/>
                </a:solidFill>
              </a:rPr>
              <a:t>ХКСЖ </a:t>
            </a:r>
            <a:r>
              <a:rPr lang="kk-KZ" dirty="0" smtClean="0"/>
              <a:t> корпоративтік жоспарлау </a:t>
            </a:r>
            <a:r>
              <a:rPr lang="ru-RU" dirty="0" err="1" smtClean="0"/>
              <a:t>сияқты</a:t>
            </a:r>
            <a:r>
              <a:rPr lang="ru-RU" dirty="0" smtClean="0"/>
              <a:t> </a:t>
            </a:r>
            <a:r>
              <a:rPr lang="ru-RU" dirty="0" err="1"/>
              <a:t>принциптерге</a:t>
            </a:r>
            <a:r>
              <a:rPr lang="ru-RU" dirty="0"/>
              <a:t> </a:t>
            </a:r>
            <a:r>
              <a:rPr lang="ru-RU" dirty="0" err="1"/>
              <a:t>негізделген</a:t>
            </a:r>
            <a:r>
              <a:rPr lang="ru-RU" dirty="0"/>
              <a:t>.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бірге</a:t>
            </a:r>
            <a:r>
              <a:rPr lang="ru-RU" dirty="0"/>
              <a:t>, </a:t>
            </a:r>
            <a:r>
              <a:rPr lang="kk-KZ" dirty="0" smtClean="0"/>
              <a:t>ХКСЖ </a:t>
            </a:r>
            <a:r>
              <a:rPr lang="ru-RU" dirty="0" smtClean="0"/>
              <a:t> </a:t>
            </a:r>
            <a:r>
              <a:rPr lang="ru-RU" dirty="0" err="1"/>
              <a:t>нәтижесі</a:t>
            </a:r>
            <a:r>
              <a:rPr lang="ru-RU" dirty="0"/>
              <a:t> </a:t>
            </a:r>
            <a:r>
              <a:rPr lang="ru-RU" dirty="0" err="1"/>
              <a:t>салықтарды</a:t>
            </a:r>
            <a:r>
              <a:rPr lang="ru-RU" dirty="0"/>
              <a:t> </a:t>
            </a:r>
            <a:r>
              <a:rPr lang="ru-RU" dirty="0" err="1"/>
              <a:t>төлегеннен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</a:t>
            </a:r>
            <a:r>
              <a:rPr lang="ru-RU" dirty="0" err="1"/>
              <a:t>шаруашылық</a:t>
            </a:r>
            <a:r>
              <a:rPr lang="ru-RU" dirty="0"/>
              <a:t> </a:t>
            </a:r>
            <a:r>
              <a:rPr lang="ru-RU" dirty="0" err="1"/>
              <a:t>жүргізуші</a:t>
            </a:r>
            <a:r>
              <a:rPr lang="ru-RU" dirty="0"/>
              <a:t> </a:t>
            </a:r>
            <a:r>
              <a:rPr lang="ru-RU" dirty="0" err="1"/>
              <a:t>субъектінің</a:t>
            </a:r>
            <a:r>
              <a:rPr lang="ru-RU" dirty="0"/>
              <a:t> </a:t>
            </a:r>
            <a:r>
              <a:rPr lang="ru-RU" dirty="0" err="1"/>
              <a:t>қаржылық</a:t>
            </a:r>
            <a:r>
              <a:rPr lang="ru-RU" dirty="0"/>
              <a:t> </a:t>
            </a:r>
            <a:r>
              <a:rPr lang="ru-RU" dirty="0" err="1"/>
              <a:t>ресурстарының</a:t>
            </a:r>
            <a:r>
              <a:rPr lang="ru-RU" dirty="0"/>
              <a:t> </a:t>
            </a:r>
            <a:r>
              <a:rPr lang="ru-RU" dirty="0" err="1"/>
              <a:t>өсуі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, </a:t>
            </a:r>
            <a:r>
              <a:rPr lang="ru-RU" dirty="0" err="1"/>
              <a:t>қызметтің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 smtClean="0"/>
              <a:t>кезеңдерінде</a:t>
            </a:r>
            <a:r>
              <a:rPr lang="ru-RU" dirty="0" smtClean="0"/>
              <a:t> 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қаржылық</a:t>
            </a:r>
            <a:r>
              <a:rPr lang="ru-RU" dirty="0"/>
              <a:t> </a:t>
            </a:r>
            <a:r>
              <a:rPr lang="ru-RU" dirty="0" err="1"/>
              <a:t>ресурстардың</a:t>
            </a:r>
            <a:r>
              <a:rPr lang="ru-RU" dirty="0"/>
              <a:t> </a:t>
            </a:r>
            <a:r>
              <a:rPr lang="ru-RU" dirty="0" err="1"/>
              <a:t>ұлғаюы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1323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200" dirty="0" err="1"/>
              <a:t>Әрбір</a:t>
            </a:r>
            <a:r>
              <a:rPr lang="ru-RU" sz="2200" dirty="0"/>
              <a:t> </a:t>
            </a:r>
            <a:r>
              <a:rPr lang="ru-RU" sz="2200" dirty="0" err="1"/>
              <a:t>нақты</a:t>
            </a:r>
            <a:r>
              <a:rPr lang="ru-RU" sz="2200" dirty="0"/>
              <a:t> компания </a:t>
            </a:r>
            <a:r>
              <a:rPr lang="ru-RU" sz="2200" dirty="0" err="1"/>
              <a:t>үшін</a:t>
            </a:r>
            <a:r>
              <a:rPr lang="ru-RU" sz="2200" dirty="0"/>
              <a:t> </a:t>
            </a:r>
            <a:r>
              <a:rPr lang="ru-RU" sz="2200" dirty="0" err="1"/>
              <a:t>халықаралық</a:t>
            </a:r>
            <a:r>
              <a:rPr lang="ru-RU" sz="2200" dirty="0"/>
              <a:t> </a:t>
            </a:r>
            <a:r>
              <a:rPr lang="ru-RU" sz="2200" dirty="0" err="1"/>
              <a:t>салықтық</a:t>
            </a:r>
            <a:r>
              <a:rPr lang="ru-RU" sz="2200" dirty="0"/>
              <a:t> </a:t>
            </a:r>
            <a:r>
              <a:rPr lang="ru-RU" sz="2200" dirty="0" err="1"/>
              <a:t>жоспарлау</a:t>
            </a:r>
            <a:r>
              <a:rPr lang="ru-RU" sz="2200" dirty="0"/>
              <a:t> </a:t>
            </a:r>
            <a:r>
              <a:rPr lang="ru-RU" sz="2200" dirty="0" err="1"/>
              <a:t>схемасын</a:t>
            </a:r>
            <a:r>
              <a:rPr lang="ru-RU" sz="2200" dirty="0"/>
              <a:t> </a:t>
            </a:r>
            <a:r>
              <a:rPr lang="ru-RU" sz="2200" dirty="0" err="1"/>
              <a:t>құру</a:t>
            </a:r>
            <a:r>
              <a:rPr lang="ru-RU" sz="2200" dirty="0"/>
              <a:t> осы </a:t>
            </a:r>
            <a:r>
              <a:rPr lang="ru-RU" sz="2200" dirty="0" err="1"/>
              <a:t>нақты</a:t>
            </a:r>
            <a:r>
              <a:rPr lang="ru-RU" sz="2200" dirty="0"/>
              <a:t> </a:t>
            </a:r>
            <a:r>
              <a:rPr lang="ru-RU" sz="2200" dirty="0" err="1"/>
              <a:t>салық</a:t>
            </a:r>
            <a:r>
              <a:rPr lang="ru-RU" sz="2200" dirty="0"/>
              <a:t> салу </a:t>
            </a:r>
            <a:r>
              <a:rPr lang="ru-RU" sz="2200" dirty="0" err="1"/>
              <a:t>объектісінің</a:t>
            </a:r>
            <a:r>
              <a:rPr lang="ru-RU" sz="2200" dirty="0"/>
              <a:t> </a:t>
            </a:r>
            <a:r>
              <a:rPr lang="ru-RU" sz="2200" dirty="0" err="1"/>
              <a:t>нюанстарын</a:t>
            </a:r>
            <a:r>
              <a:rPr lang="ru-RU" sz="2200" dirty="0"/>
              <a:t> </a:t>
            </a:r>
            <a:r>
              <a:rPr lang="ru-RU" sz="2200" dirty="0" err="1"/>
              <a:t>ескере</a:t>
            </a:r>
            <a:r>
              <a:rPr lang="ru-RU" sz="2200" dirty="0"/>
              <a:t> </a:t>
            </a:r>
            <a:r>
              <a:rPr lang="ru-RU" sz="2200" dirty="0" err="1"/>
              <a:t>отырып</a:t>
            </a:r>
            <a:r>
              <a:rPr lang="ru-RU" sz="2200" dirty="0"/>
              <a:t>, </a:t>
            </a:r>
            <a:r>
              <a:rPr lang="ru-RU" sz="2200" dirty="0" err="1"/>
              <a:t>жеке</a:t>
            </a:r>
            <a:r>
              <a:rPr lang="ru-RU" sz="2200" dirty="0"/>
              <a:t> </a:t>
            </a:r>
            <a:r>
              <a:rPr lang="ru-RU" sz="2200" dirty="0" err="1"/>
              <a:t>көзқарасты</a:t>
            </a:r>
            <a:r>
              <a:rPr lang="ru-RU" sz="2200" dirty="0"/>
              <a:t> </a:t>
            </a:r>
            <a:r>
              <a:rPr lang="ru-RU" sz="2200" dirty="0" err="1"/>
              <a:t>талап</a:t>
            </a:r>
            <a:r>
              <a:rPr lang="ru-RU" sz="2200" dirty="0"/>
              <a:t> </a:t>
            </a:r>
            <a:r>
              <a:rPr lang="ru-RU" sz="2200" dirty="0" err="1"/>
              <a:t>етеді</a:t>
            </a:r>
            <a:r>
              <a:rPr lang="ru-RU" sz="2200" dirty="0"/>
              <a:t>. </a:t>
            </a:r>
            <a:r>
              <a:rPr lang="ru-RU" sz="2200" dirty="0" err="1"/>
              <a:t>Іс-әрекеттер</a:t>
            </a:r>
            <a:r>
              <a:rPr lang="ru-RU" sz="2200" dirty="0"/>
              <a:t> </a:t>
            </a:r>
            <a:r>
              <a:rPr lang="ru-RU" sz="2200" dirty="0" err="1"/>
              <a:t>схемасы</a:t>
            </a:r>
            <a:r>
              <a:rPr lang="ru-RU" sz="2200" dirty="0"/>
              <a:t> кем </a:t>
            </a:r>
            <a:r>
              <a:rPr lang="ru-RU" sz="2200" dirty="0" err="1"/>
              <a:t>дегенде</a:t>
            </a:r>
            <a:r>
              <a:rPr lang="ru-RU" sz="2200" dirty="0"/>
              <a:t> </a:t>
            </a:r>
            <a:r>
              <a:rPr lang="ru-RU" sz="2200" dirty="0" err="1"/>
              <a:t>үш</a:t>
            </a:r>
            <a:r>
              <a:rPr lang="ru-RU" sz="2200" dirty="0"/>
              <a:t> </a:t>
            </a:r>
            <a:r>
              <a:rPr lang="ru-RU" sz="2200" dirty="0" err="1"/>
              <a:t>жағынан</a:t>
            </a:r>
            <a:r>
              <a:rPr lang="ru-RU" sz="2200" dirty="0"/>
              <a:t> </a:t>
            </a:r>
            <a:r>
              <a:rPr lang="ru-RU" sz="2200" dirty="0" err="1"/>
              <a:t>қарастырылғанда</a:t>
            </a:r>
            <a:r>
              <a:rPr lang="ru-RU" sz="2200" dirty="0"/>
              <a:t> </a:t>
            </a:r>
            <a:r>
              <a:rPr lang="ru-RU" sz="2200" dirty="0" err="1"/>
              <a:t>мінсіз</a:t>
            </a:r>
            <a:r>
              <a:rPr lang="ru-RU" sz="2200" dirty="0"/>
              <a:t> </a:t>
            </a:r>
            <a:r>
              <a:rPr lang="ru-RU" sz="2200" dirty="0" err="1"/>
              <a:t>құрылуы</a:t>
            </a:r>
            <a:r>
              <a:rPr lang="ru-RU" sz="2200" dirty="0"/>
              <a:t> </a:t>
            </a:r>
            <a:r>
              <a:rPr lang="ru-RU" sz="2200" dirty="0" err="1"/>
              <a:t>керек</a:t>
            </a:r>
            <a:r>
              <a:rPr lang="ru-RU" sz="2200" dirty="0"/>
              <a:t>: </a:t>
            </a:r>
            <a:r>
              <a:rPr lang="ru-RU" sz="2200" dirty="0" err="1"/>
              <a:t>құқықтық</a:t>
            </a:r>
            <a:r>
              <a:rPr lang="ru-RU" sz="2200" dirty="0"/>
              <a:t>, </a:t>
            </a:r>
            <a:r>
              <a:rPr lang="ru-RU" sz="2200" dirty="0" err="1"/>
              <a:t>бухгалтерлік</a:t>
            </a:r>
            <a:r>
              <a:rPr lang="ru-RU" sz="2200" dirty="0"/>
              <a:t> </a:t>
            </a:r>
            <a:r>
              <a:rPr lang="ru-RU" sz="2200" dirty="0" err="1"/>
              <a:t>және</a:t>
            </a:r>
            <a:r>
              <a:rPr lang="ru-RU" sz="2200" dirty="0"/>
              <a:t> </a:t>
            </a:r>
            <a:r>
              <a:rPr lang="ru-RU" sz="2200" dirty="0" err="1">
                <a:latin typeface="+mn-lt"/>
              </a:rPr>
              <a:t>экономикалық</a:t>
            </a:r>
            <a:r>
              <a:rPr lang="ru-RU" sz="2200" dirty="0"/>
              <a:t> </a:t>
            </a:r>
            <a:r>
              <a:rPr lang="ru-RU" sz="2200" dirty="0" err="1"/>
              <a:t>жоспарлау</a:t>
            </a:r>
            <a:r>
              <a:rPr lang="ru-RU" sz="2200" dirty="0"/>
              <a:t> </a:t>
            </a:r>
            <a:r>
              <a:rPr lang="ru-RU" sz="2200" dirty="0" err="1"/>
              <a:t>тұрғысынан</a:t>
            </a:r>
            <a:r>
              <a:rPr lang="ru-RU" sz="2200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dirty="0" err="1" smtClean="0"/>
              <a:t>Корпоративтік</a:t>
            </a:r>
            <a:r>
              <a:rPr lang="ru-RU" sz="2400" dirty="0" smtClean="0"/>
              <a:t> </a:t>
            </a:r>
            <a:r>
              <a:rPr lang="ru-RU" sz="2400" dirty="0" err="1"/>
              <a:t>халықаралық</a:t>
            </a:r>
            <a:r>
              <a:rPr lang="ru-RU" sz="2400" dirty="0"/>
              <a:t> </a:t>
            </a:r>
            <a:r>
              <a:rPr lang="ru-RU" sz="2400" dirty="0" err="1"/>
              <a:t>салықтық</a:t>
            </a:r>
            <a:r>
              <a:rPr lang="ru-RU" sz="2400" dirty="0"/>
              <a:t> </a:t>
            </a:r>
            <a:r>
              <a:rPr lang="ru-RU" sz="2400" dirty="0" err="1"/>
              <a:t>жоспарлау</a:t>
            </a:r>
            <a:r>
              <a:rPr lang="ru-RU" sz="2400" dirty="0"/>
              <a:t> </a:t>
            </a:r>
            <a:r>
              <a:rPr lang="ru-RU" sz="2400" dirty="0" err="1"/>
              <a:t>трансұлттық</a:t>
            </a:r>
            <a:r>
              <a:rPr lang="ru-RU" sz="2400" dirty="0"/>
              <a:t> </a:t>
            </a:r>
            <a:r>
              <a:rPr lang="ru-RU" sz="2400" dirty="0" err="1"/>
              <a:t>корпорациялардың</a:t>
            </a:r>
            <a:r>
              <a:rPr lang="ru-RU" sz="2400" dirty="0"/>
              <a:t> </a:t>
            </a:r>
            <a:r>
              <a:rPr lang="ru-RU" sz="2400" dirty="0" err="1"/>
              <a:t>барлық</a:t>
            </a:r>
            <a:r>
              <a:rPr lang="ru-RU" sz="2400" dirty="0"/>
              <a:t> </a:t>
            </a:r>
            <a:r>
              <a:rPr lang="ru-RU" sz="2400" dirty="0" err="1"/>
              <a:t>түрлерін</a:t>
            </a:r>
            <a:r>
              <a:rPr lang="ru-RU" sz="2400" dirty="0"/>
              <a:t> </a:t>
            </a:r>
            <a:r>
              <a:rPr lang="ru-RU" sz="2400" dirty="0" err="1"/>
              <a:t>құруды</a:t>
            </a:r>
            <a:r>
              <a:rPr lang="ru-RU" sz="2400" dirty="0"/>
              <a:t> </a:t>
            </a:r>
            <a:r>
              <a:rPr lang="ru-RU" sz="2400" dirty="0" err="1"/>
              <a:t>қарастырады</a:t>
            </a:r>
            <a:r>
              <a:rPr lang="ru-RU" sz="2400" dirty="0"/>
              <a:t>. </a:t>
            </a:r>
            <a:r>
              <a:rPr lang="ru-RU" sz="2400" dirty="0" err="1"/>
              <a:t>Олардың</a:t>
            </a:r>
            <a:r>
              <a:rPr lang="ru-RU" sz="2400" dirty="0"/>
              <a:t> </a:t>
            </a:r>
            <a:r>
              <a:rPr lang="ru-RU" sz="2400" dirty="0" err="1"/>
              <a:t>мақсаты</a:t>
            </a:r>
            <a:r>
              <a:rPr lang="ru-RU" sz="2400" dirty="0"/>
              <a:t> – </a:t>
            </a:r>
            <a:r>
              <a:rPr lang="ru-RU" sz="2400" dirty="0" err="1"/>
              <a:t>топтың</a:t>
            </a:r>
            <a:r>
              <a:rPr lang="ru-RU" sz="2400" dirty="0"/>
              <a:t> </a:t>
            </a:r>
            <a:r>
              <a:rPr lang="ru-RU" sz="2400" dirty="0" err="1"/>
              <a:t>әртүрлі</a:t>
            </a:r>
            <a:r>
              <a:rPr lang="ru-RU" sz="2400" dirty="0"/>
              <a:t> </a:t>
            </a:r>
            <a:r>
              <a:rPr lang="ru-RU" sz="2400" dirty="0" err="1"/>
              <a:t>құрылымдық</a:t>
            </a:r>
            <a:r>
              <a:rPr lang="ru-RU" sz="2400" dirty="0"/>
              <a:t> </a:t>
            </a:r>
            <a:r>
              <a:rPr lang="ru-RU" sz="2400" dirty="0" err="1"/>
              <a:t>бөлімшелері</a:t>
            </a:r>
            <a:r>
              <a:rPr lang="ru-RU" sz="2400" dirty="0"/>
              <a:t> </a:t>
            </a:r>
            <a:r>
              <a:rPr lang="ru-RU" sz="2400" dirty="0" err="1"/>
              <a:t>арасында</a:t>
            </a:r>
            <a:r>
              <a:rPr lang="ru-RU" sz="2400" dirty="0"/>
              <a:t> </a:t>
            </a:r>
            <a:r>
              <a:rPr lang="ru-RU" sz="2400" dirty="0" err="1"/>
              <a:t>табысты</a:t>
            </a:r>
            <a:r>
              <a:rPr lang="ru-RU" sz="2400" dirty="0"/>
              <a:t> </a:t>
            </a:r>
            <a:r>
              <a:rPr lang="ru-RU" sz="2400" dirty="0" err="1"/>
              <a:t>оңтайлы</a:t>
            </a:r>
            <a:r>
              <a:rPr lang="ru-RU" sz="2400" dirty="0"/>
              <a:t> </a:t>
            </a:r>
            <a:r>
              <a:rPr lang="ru-RU" sz="2400" dirty="0" err="1"/>
              <a:t>бөлу</a:t>
            </a:r>
            <a:r>
              <a:rPr lang="ru-RU" sz="2400" dirty="0"/>
              <a:t>. </a:t>
            </a:r>
            <a:r>
              <a:rPr lang="ru-RU" sz="2400" dirty="0" err="1"/>
              <a:t>Олар</a:t>
            </a:r>
            <a:r>
              <a:rPr lang="ru-RU" sz="2400" dirty="0"/>
              <a:t> </a:t>
            </a:r>
            <a:r>
              <a:rPr lang="ru-RU" sz="2400" dirty="0" err="1"/>
              <a:t>салық</a:t>
            </a:r>
            <a:r>
              <a:rPr lang="ru-RU" sz="2400" dirty="0"/>
              <a:t> салу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баға</a:t>
            </a:r>
            <a:r>
              <a:rPr lang="ru-RU" sz="2400" dirty="0"/>
              <a:t> </a:t>
            </a:r>
            <a:r>
              <a:rPr lang="ru-RU" sz="2400" dirty="0" err="1"/>
              <a:t>белгілеу</a:t>
            </a:r>
            <a:r>
              <a:rPr lang="ru-RU" sz="2400" dirty="0"/>
              <a:t> </a:t>
            </a:r>
            <a:r>
              <a:rPr lang="ru-RU" sz="2400" dirty="0" err="1"/>
              <a:t>жүйесі</a:t>
            </a:r>
            <a:r>
              <a:rPr lang="ru-RU" sz="2400" dirty="0"/>
              <a:t> </a:t>
            </a:r>
            <a:r>
              <a:rPr lang="ru-RU" sz="2400" dirty="0" err="1"/>
              <a:t>әртүрлі</a:t>
            </a:r>
            <a:r>
              <a:rPr lang="ru-RU" sz="2400" dirty="0"/>
              <a:t> </a:t>
            </a:r>
            <a:r>
              <a:rPr lang="ru-RU" sz="2400" dirty="0" err="1"/>
              <a:t>әртүрлі</a:t>
            </a:r>
            <a:r>
              <a:rPr lang="ru-RU" sz="2400" dirty="0"/>
              <a:t> </a:t>
            </a:r>
            <a:r>
              <a:rPr lang="ru-RU" sz="2400" dirty="0" err="1"/>
              <a:t>мемлекеттерде</a:t>
            </a:r>
            <a:r>
              <a:rPr lang="ru-RU" sz="2400" dirty="0"/>
              <a:t> </a:t>
            </a:r>
            <a:r>
              <a:rPr lang="ru-RU" sz="2400" dirty="0" err="1"/>
              <a:t>орналасуы</a:t>
            </a:r>
            <a:r>
              <a:rPr lang="ru-RU" sz="2400" dirty="0"/>
              <a:t> </a:t>
            </a:r>
            <a:r>
              <a:rPr lang="ru-RU" sz="2400" dirty="0" err="1"/>
              <a:t>керек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2813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400" b="1" dirty="0" smtClean="0"/>
              <a:t>ХКСЖ</a:t>
            </a:r>
            <a:r>
              <a:rPr lang="en-US" sz="2400" b="1" dirty="0" smtClean="0"/>
              <a:t> </a:t>
            </a:r>
            <a:r>
              <a:rPr lang="ru-RU" sz="2400" b="1" dirty="0" err="1"/>
              <a:t>мүмкіндігі</a:t>
            </a:r>
            <a:r>
              <a:rPr lang="ru-RU" sz="2400" b="1" dirty="0"/>
              <a:t> </a:t>
            </a:r>
            <a:r>
              <a:rPr lang="ru-RU" sz="2400" b="1" dirty="0" err="1"/>
              <a:t>әртүрлі</a:t>
            </a:r>
            <a:r>
              <a:rPr lang="ru-RU" sz="2400" b="1" dirty="0"/>
              <a:t> </a:t>
            </a:r>
            <a:r>
              <a:rPr lang="ru-RU" sz="2400" b="1" dirty="0" err="1"/>
              <a:t>елдер</a:t>
            </a:r>
            <a:r>
              <a:rPr lang="ru-RU" sz="2400" b="1" dirty="0"/>
              <a:t> мен </a:t>
            </a:r>
            <a:r>
              <a:rPr lang="ru-RU" sz="2400" b="1" dirty="0" err="1"/>
              <a:t>аумақтардың</a:t>
            </a:r>
            <a:r>
              <a:rPr lang="ru-RU" sz="2400" b="1" dirty="0"/>
              <a:t> </a:t>
            </a:r>
            <a:r>
              <a:rPr lang="ru-RU" sz="2400" b="1" dirty="0" err="1" smtClean="0"/>
              <a:t>салық</a:t>
            </a:r>
            <a:r>
              <a:rPr lang="ru-RU" sz="2400" b="1" dirty="0" smtClean="0"/>
              <a:t> </a:t>
            </a:r>
            <a:r>
              <a:rPr lang="ru-RU" sz="2400" b="1" dirty="0"/>
              <a:t>салу </a:t>
            </a:r>
            <a:r>
              <a:rPr lang="ru-RU" sz="2400" b="1" dirty="0" err="1"/>
              <a:t>жүйелеріндегі</a:t>
            </a:r>
            <a:r>
              <a:rPr lang="ru-RU" sz="2400" b="1" dirty="0"/>
              <a:t> </a:t>
            </a:r>
            <a:r>
              <a:rPr lang="ru-RU" sz="2400" b="1" dirty="0" err="1"/>
              <a:t>айырмашылықтарға</a:t>
            </a:r>
            <a:r>
              <a:rPr lang="ru-RU" sz="2400" b="1" dirty="0"/>
              <a:t> </a:t>
            </a:r>
            <a:r>
              <a:rPr lang="ru-RU" sz="2400" b="1" dirty="0" err="1"/>
              <a:t>байланысты</a:t>
            </a:r>
            <a:r>
              <a:rPr lang="ru-RU" sz="2400" b="1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1600" b="1" dirty="0" err="1"/>
              <a:t>Салық</a:t>
            </a:r>
            <a:r>
              <a:rPr lang="ru-RU" sz="1600" b="1" dirty="0"/>
              <a:t> салу </a:t>
            </a:r>
            <a:r>
              <a:rPr lang="ru-RU" sz="1600" b="1" dirty="0" err="1"/>
              <a:t>деңгейі</a:t>
            </a:r>
            <a:r>
              <a:rPr lang="ru-RU" sz="1600" b="1" dirty="0"/>
              <a:t> </a:t>
            </a:r>
            <a:r>
              <a:rPr lang="ru-RU" sz="1600" b="1" dirty="0" err="1"/>
              <a:t>бойынша</a:t>
            </a:r>
            <a:r>
              <a:rPr lang="ru-RU" sz="1600" b="1" dirty="0"/>
              <a:t> </a:t>
            </a:r>
            <a:r>
              <a:rPr lang="ru-RU" sz="1600" b="1" dirty="0" err="1"/>
              <a:t>елдердің</a:t>
            </a:r>
            <a:r>
              <a:rPr lang="ru-RU" sz="1600" b="1" dirty="0"/>
              <a:t> (</a:t>
            </a:r>
            <a:r>
              <a:rPr lang="ru-RU" sz="1600" b="1" dirty="0" err="1"/>
              <a:t>аумақтардың</a:t>
            </a:r>
            <a:r>
              <a:rPr lang="ru-RU" sz="1600" b="1" dirty="0"/>
              <a:t>) </a:t>
            </a:r>
            <a:r>
              <a:rPr lang="ru-RU" sz="1600" b="1" dirty="0" err="1"/>
              <a:t>келесі</a:t>
            </a:r>
            <a:r>
              <a:rPr lang="ru-RU" sz="1600" b="1" dirty="0"/>
              <a:t> </a:t>
            </a:r>
            <a:r>
              <a:rPr lang="ru-RU" sz="1600" b="1" dirty="0" err="1"/>
              <a:t>топтарын</a:t>
            </a:r>
            <a:r>
              <a:rPr lang="ru-RU" sz="1600" b="1" dirty="0"/>
              <a:t> </a:t>
            </a:r>
            <a:r>
              <a:rPr lang="ru-RU" sz="1600" b="1" dirty="0" err="1"/>
              <a:t>шартты</a:t>
            </a:r>
            <a:r>
              <a:rPr lang="ru-RU" sz="1600" b="1" dirty="0"/>
              <a:t> </a:t>
            </a:r>
            <a:r>
              <a:rPr lang="ru-RU" sz="1600" b="1" dirty="0" err="1"/>
              <a:t>түрде</a:t>
            </a:r>
            <a:r>
              <a:rPr lang="ru-RU" sz="1600" b="1" dirty="0"/>
              <a:t> </a:t>
            </a:r>
            <a:r>
              <a:rPr lang="ru-RU" sz="1600" b="1" dirty="0" err="1"/>
              <a:t>бөлуге</a:t>
            </a:r>
            <a:r>
              <a:rPr lang="ru-RU" sz="1600" b="1" dirty="0"/>
              <a:t> </a:t>
            </a:r>
            <a:r>
              <a:rPr lang="ru-RU" sz="1600" b="1" dirty="0" err="1"/>
              <a:t>болады</a:t>
            </a:r>
            <a:r>
              <a:rPr lang="ru-RU" sz="1600" b="1" dirty="0" smtClean="0"/>
              <a:t>: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сайынғы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алымдарды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төлеуді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қоспағанда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салықтардан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дерлік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босатуды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сондай-ақ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құпиялылықты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ететін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жауапкершілік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оффшорлық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аймақтар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Британдық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Виргин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аралдары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BVI),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Сейшель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аралдары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Вануату, Невис, Панама, Доминика, Белиз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бірқатар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елдер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Кариб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теңізі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Тынық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мұхиты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аймағындағы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шағын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аралдық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мемлекеттер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Дүние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жүзіндегі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беделмен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өтелетін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құпиялылығы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аз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компаниялардың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жекелеген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елеулі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жеңілдіктер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беретін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салу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жауапкершілігі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.(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Кипр, Гонконг, Лихтенштейн, Люксембург, Гибралтар, Уругвай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Соған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қарамастан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жеңілдіктерін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беретін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талаптарын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орындаған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күшейтілген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салу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АҚШ,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Ұлыбритания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Зеландия, Дания, Швейцария);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салу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Бельгия, Франция, Германия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компанияның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беделі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3735036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Елдердің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алғашқы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тобын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баспанасы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ұғымы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біріктіреді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е)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заңнамасы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салудың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төмендетілген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компаниялардың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жекелеген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коммерциялық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жеңілдіктерін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қарастыратын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юрисдикциялар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жеңілдіктердің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айтарлықтай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көлемімен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компанияға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түсетін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жүктемесінің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айтарлықтай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салуы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елдер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паналары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таңдау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әрқашан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соңғысының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пайдасына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анықтала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бермейді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Жауапкешілікті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таңдауда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қосарланған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салуды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болдырмау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халықаралық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келісімдердің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келесі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мәселелерді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реттейтін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ұлттық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заңнамасының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нормаларының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рөл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атқарады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компанияның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резиденттігін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жүйесінде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қолданылатын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Корпоративтік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табыс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салығы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базаны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алатын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жеңілдіктерінің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тізімі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төмендетілген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ставкалар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базасынан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шегерімдер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жеделдетілген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амортизация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.);•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қосарланған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салуды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болдырмау.Жоғарыда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келтірілген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ережелерді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толығырақ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қарастырайық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6041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3264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800" dirty="0" err="1"/>
              <a:t>Халықаралық</a:t>
            </a:r>
            <a:r>
              <a:rPr lang="ru-RU" sz="1800" dirty="0"/>
              <a:t> </a:t>
            </a:r>
            <a:r>
              <a:rPr lang="ru-RU" sz="1800" dirty="0" err="1"/>
              <a:t>салықтық</a:t>
            </a:r>
            <a:r>
              <a:rPr lang="ru-RU" sz="1800" dirty="0"/>
              <a:t> </a:t>
            </a:r>
            <a:r>
              <a:rPr lang="ru-RU" sz="1800" dirty="0" err="1"/>
              <a:t>жоспарлау</a:t>
            </a:r>
            <a:r>
              <a:rPr lang="ru-RU" sz="1800" dirty="0"/>
              <a:t> </a:t>
            </a:r>
            <a:r>
              <a:rPr lang="ru-RU" sz="1800" dirty="0" err="1"/>
              <a:t>жалпы</a:t>
            </a:r>
            <a:r>
              <a:rPr lang="ru-RU" sz="1800" dirty="0"/>
              <a:t> </a:t>
            </a:r>
            <a:r>
              <a:rPr lang="ru-RU" sz="1800" dirty="0" err="1"/>
              <a:t>салықтық</a:t>
            </a:r>
            <a:r>
              <a:rPr lang="ru-RU" sz="1800" dirty="0"/>
              <a:t> </a:t>
            </a:r>
            <a:r>
              <a:rPr lang="ru-RU" sz="1800" dirty="0" err="1"/>
              <a:t>жоспарлаудың</a:t>
            </a:r>
            <a:r>
              <a:rPr lang="ru-RU" sz="1800" dirty="0"/>
              <a:t> </a:t>
            </a:r>
            <a:r>
              <a:rPr lang="ru-RU" sz="1800" dirty="0" err="1"/>
              <a:t>негізгі</a:t>
            </a:r>
            <a:r>
              <a:rPr lang="ru-RU" sz="1800" dirty="0"/>
              <a:t> </a:t>
            </a:r>
            <a:r>
              <a:rPr lang="ru-RU" sz="1800" dirty="0" err="1"/>
              <a:t>түрлерінің</a:t>
            </a:r>
            <a:r>
              <a:rPr lang="ru-RU" sz="1800" dirty="0"/>
              <a:t> </a:t>
            </a:r>
            <a:r>
              <a:rPr lang="ru-RU" sz="1800" dirty="0" err="1"/>
              <a:t>бірі</a:t>
            </a:r>
            <a:r>
              <a:rPr lang="ru-RU" sz="1800" dirty="0"/>
              <a:t> </a:t>
            </a:r>
            <a:r>
              <a:rPr lang="ru-RU" sz="1800" dirty="0" err="1"/>
              <a:t>болып</a:t>
            </a:r>
            <a:r>
              <a:rPr lang="ru-RU" sz="1800" dirty="0"/>
              <a:t> </a:t>
            </a:r>
            <a:r>
              <a:rPr lang="ru-RU" sz="1800" dirty="0" err="1"/>
              <a:t>табылады</a:t>
            </a:r>
            <a:r>
              <a:rPr lang="ru-RU" sz="1800" dirty="0"/>
              <a:t>, </a:t>
            </a:r>
            <a:r>
              <a:rPr lang="ru-RU" sz="1800" dirty="0" err="1"/>
              <a:t>дегенмен</a:t>
            </a:r>
            <a:r>
              <a:rPr lang="ru-RU" sz="1800" dirty="0"/>
              <a:t> </a:t>
            </a:r>
            <a:r>
              <a:rPr lang="ru-RU" sz="1800" dirty="0" err="1"/>
              <a:t>бұл</a:t>
            </a:r>
            <a:r>
              <a:rPr lang="ru-RU" sz="1800" dirty="0"/>
              <a:t> </a:t>
            </a:r>
            <a:r>
              <a:rPr lang="ru-RU" sz="1800" dirty="0" err="1"/>
              <a:t>тұжырымдама</a:t>
            </a:r>
            <a:r>
              <a:rPr lang="ru-RU" sz="1800" dirty="0"/>
              <a:t> </a:t>
            </a:r>
            <a:r>
              <a:rPr lang="ru-RU" sz="1800" dirty="0" err="1"/>
              <a:t>біршама</a:t>
            </a:r>
            <a:r>
              <a:rPr lang="ru-RU" sz="1800" dirty="0"/>
              <a:t> </a:t>
            </a:r>
            <a:r>
              <a:rPr lang="ru-RU" sz="1800" dirty="0" err="1"/>
              <a:t>шартты</a:t>
            </a:r>
            <a:r>
              <a:rPr lang="ru-RU" sz="1800" dirty="0"/>
              <a:t> </a:t>
            </a:r>
            <a:r>
              <a:rPr lang="ru-RU" sz="1800" dirty="0" err="1"/>
              <a:t>болып</a:t>
            </a:r>
            <a:r>
              <a:rPr lang="ru-RU" sz="1800" dirty="0"/>
              <a:t> </a:t>
            </a:r>
            <a:r>
              <a:rPr lang="ru-RU" sz="1800" dirty="0" err="1"/>
              <a:t>табылады</a:t>
            </a:r>
            <a:r>
              <a:rPr lang="ru-RU" sz="1800" dirty="0"/>
              <a:t>, </a:t>
            </a:r>
            <a:r>
              <a:rPr lang="ru-RU" sz="1800" dirty="0" err="1"/>
              <a:t>өйткені</a:t>
            </a:r>
            <a:r>
              <a:rPr lang="ru-RU" sz="1800" dirty="0"/>
              <a:t> </a:t>
            </a:r>
            <a:r>
              <a:rPr lang="ru-RU" sz="1800" dirty="0" err="1"/>
              <a:t>ол</a:t>
            </a:r>
            <a:r>
              <a:rPr lang="ru-RU" sz="1800" dirty="0"/>
              <a:t> </a:t>
            </a:r>
            <a:r>
              <a:rPr lang="ru-RU" sz="1800" dirty="0" err="1"/>
              <a:t>нақты</a:t>
            </a:r>
            <a:r>
              <a:rPr lang="ru-RU" sz="1800" dirty="0"/>
              <a:t> </a:t>
            </a:r>
            <a:r>
              <a:rPr lang="ru-RU" sz="1800" dirty="0" err="1"/>
              <a:t>мақсаттар</a:t>
            </a:r>
            <a:r>
              <a:rPr lang="ru-RU" sz="1800" dirty="0"/>
              <a:t> мен </a:t>
            </a:r>
            <a:r>
              <a:rPr lang="ru-RU" sz="1800" dirty="0" err="1"/>
              <a:t>міндеттерге</a:t>
            </a:r>
            <a:r>
              <a:rPr lang="ru-RU" sz="1800" dirty="0"/>
              <a:t> </a:t>
            </a:r>
            <a:r>
              <a:rPr lang="ru-RU" sz="1800" dirty="0" err="1"/>
              <a:t>байланысты</a:t>
            </a:r>
            <a:r>
              <a:rPr lang="ru-RU" sz="1800" dirty="0"/>
              <a:t> </a:t>
            </a:r>
            <a:r>
              <a:rPr lang="ru-RU" sz="1800" dirty="0" err="1"/>
              <a:t>корпоративтік</a:t>
            </a:r>
            <a:r>
              <a:rPr lang="ru-RU" sz="1800" dirty="0"/>
              <a:t> </a:t>
            </a:r>
            <a:r>
              <a:rPr lang="ru-RU" sz="1800" dirty="0" err="1"/>
              <a:t>қызметке</a:t>
            </a:r>
            <a:r>
              <a:rPr lang="ru-RU" sz="1800" dirty="0"/>
              <a:t> (</a:t>
            </a:r>
            <a:r>
              <a:rPr lang="ru-RU" sz="1800" dirty="0" err="1"/>
              <a:t>ішкі</a:t>
            </a:r>
            <a:r>
              <a:rPr lang="ru-RU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компания </a:t>
            </a:r>
            <a:r>
              <a:rPr lang="ru-RU" sz="1800" dirty="0" err="1"/>
              <a:t>аралық</a:t>
            </a:r>
            <a:r>
              <a:rPr lang="ru-RU" sz="1800" dirty="0"/>
              <a:t>) </a:t>
            </a:r>
            <a:r>
              <a:rPr lang="ru-RU" sz="1800" dirty="0" err="1"/>
              <a:t>салықтық</a:t>
            </a:r>
            <a:r>
              <a:rPr lang="ru-RU" sz="1800" dirty="0"/>
              <a:t> </a:t>
            </a:r>
            <a:r>
              <a:rPr lang="ru-RU" sz="1800" dirty="0" err="1"/>
              <a:t>жоспарлаудың</a:t>
            </a:r>
            <a:r>
              <a:rPr lang="ru-RU" sz="1800" dirty="0"/>
              <a:t> </a:t>
            </a:r>
            <a:r>
              <a:rPr lang="ru-RU" sz="1800" dirty="0" err="1"/>
              <a:t>басқа</a:t>
            </a:r>
            <a:r>
              <a:rPr lang="ru-RU" sz="1800" dirty="0"/>
              <a:t> да </a:t>
            </a:r>
            <a:r>
              <a:rPr lang="ru-RU" sz="1800" dirty="0" err="1"/>
              <a:t>нысандарын</a:t>
            </a:r>
            <a:r>
              <a:rPr lang="ru-RU" sz="1800" dirty="0"/>
              <a:t> </a:t>
            </a:r>
            <a:r>
              <a:rPr lang="ru-RU" sz="1800" dirty="0" err="1"/>
              <a:t>белсенді</a:t>
            </a:r>
            <a:r>
              <a:rPr lang="ru-RU" sz="1800" dirty="0"/>
              <a:t> </a:t>
            </a:r>
            <a:r>
              <a:rPr lang="ru-RU" sz="1800" dirty="0" err="1"/>
              <a:t>түрде</a:t>
            </a:r>
            <a:r>
              <a:rPr lang="ru-RU" sz="1800" dirty="0"/>
              <a:t> </a:t>
            </a:r>
            <a:r>
              <a:rPr lang="ru-RU" sz="1800" dirty="0" err="1"/>
              <a:t>қолданады</a:t>
            </a:r>
            <a:r>
              <a:rPr lang="ru-RU" sz="1800" dirty="0"/>
              <a:t>. </a:t>
            </a:r>
            <a:r>
              <a:rPr lang="ru-RU" sz="1800" dirty="0" err="1"/>
              <a:t>компанияның</a:t>
            </a:r>
            <a:r>
              <a:rPr lang="ru-RU" sz="1800" dirty="0"/>
              <a:t> </a:t>
            </a:r>
            <a:r>
              <a:rPr lang="ru-RU" sz="1800" dirty="0" err="1"/>
              <a:t>стратегиясы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Халықаралық</a:t>
            </a:r>
            <a:r>
              <a:rPr lang="ru-RU" sz="1800" dirty="0" smtClean="0"/>
              <a:t> </a:t>
            </a:r>
            <a:r>
              <a:rPr lang="ru-RU" sz="1800" dirty="0" err="1"/>
              <a:t>салықтық</a:t>
            </a:r>
            <a:r>
              <a:rPr lang="ru-RU" sz="1800" dirty="0"/>
              <a:t> </a:t>
            </a:r>
            <a:r>
              <a:rPr lang="ru-RU" sz="1800" dirty="0" err="1"/>
              <a:t>жоспарлаудың</a:t>
            </a:r>
            <a:r>
              <a:rPr lang="ru-RU" sz="1800" dirty="0"/>
              <a:t> </a:t>
            </a:r>
            <a:r>
              <a:rPr lang="ru-RU" sz="1800" dirty="0" err="1"/>
              <a:t>артықшылықтарын</a:t>
            </a:r>
            <a:r>
              <a:rPr lang="ru-RU" sz="1800" dirty="0"/>
              <a:t> </a:t>
            </a:r>
            <a:r>
              <a:rPr lang="ru-RU" sz="1800" dirty="0" err="1"/>
              <a:t>келесідей</a:t>
            </a:r>
            <a:r>
              <a:rPr lang="ru-RU" sz="1800" dirty="0"/>
              <a:t> </a:t>
            </a:r>
            <a:r>
              <a:rPr lang="ru-RU" sz="1800" dirty="0" err="1"/>
              <a:t>анықтауға</a:t>
            </a:r>
            <a:r>
              <a:rPr lang="ru-RU" sz="1800" dirty="0"/>
              <a:t> </a:t>
            </a:r>
            <a:r>
              <a:rPr lang="ru-RU" sz="1800" dirty="0" err="1"/>
              <a:t>болады</a:t>
            </a:r>
            <a:r>
              <a:rPr lang="ru-RU" sz="1800" dirty="0" smtClean="0"/>
              <a:t>:</a:t>
            </a:r>
          </a:p>
          <a:p>
            <a:r>
              <a:rPr lang="ru-RU" sz="1800" dirty="0" smtClean="0"/>
              <a:t>1</a:t>
            </a:r>
            <a:r>
              <a:rPr lang="ru-RU" sz="1800" dirty="0"/>
              <a:t>) </a:t>
            </a:r>
            <a:r>
              <a:rPr lang="ru-RU" sz="1800" dirty="0" err="1"/>
              <a:t>салық</a:t>
            </a:r>
            <a:r>
              <a:rPr lang="ru-RU" sz="1800" dirty="0"/>
              <a:t> салу </a:t>
            </a:r>
            <a:r>
              <a:rPr lang="ru-RU" sz="1800" dirty="0" err="1"/>
              <a:t>деңгейін</a:t>
            </a:r>
            <a:r>
              <a:rPr lang="ru-RU" sz="1800" dirty="0"/>
              <a:t>, </a:t>
            </a:r>
            <a:r>
              <a:rPr lang="ru-RU" sz="1800" dirty="0" err="1"/>
              <a:t>оның</a:t>
            </a:r>
            <a:r>
              <a:rPr lang="ru-RU" sz="1800" dirty="0"/>
              <a:t> </a:t>
            </a:r>
            <a:r>
              <a:rPr lang="ru-RU" sz="1800" dirty="0" err="1"/>
              <a:t>ішінде</a:t>
            </a:r>
            <a:r>
              <a:rPr lang="ru-RU" sz="1800" dirty="0"/>
              <a:t> </a:t>
            </a:r>
            <a:r>
              <a:rPr lang="ru-RU" sz="1800" dirty="0" err="1"/>
              <a:t>нөлге</a:t>
            </a:r>
            <a:r>
              <a:rPr lang="ru-RU" sz="1800" dirty="0"/>
              <a:t> </a:t>
            </a:r>
            <a:r>
              <a:rPr lang="ru-RU" sz="1800" dirty="0" err="1"/>
              <a:t>дейін</a:t>
            </a:r>
            <a:r>
              <a:rPr lang="ru-RU" sz="1800" dirty="0"/>
              <a:t> </a:t>
            </a:r>
            <a:r>
              <a:rPr lang="ru-RU" sz="1800" dirty="0" err="1"/>
              <a:t>төмендету</a:t>
            </a:r>
            <a:r>
              <a:rPr lang="ru-RU" sz="1800" dirty="0" smtClean="0"/>
              <a:t>;</a:t>
            </a:r>
          </a:p>
          <a:p>
            <a:r>
              <a:rPr lang="ru-RU" sz="1800" dirty="0" smtClean="0"/>
              <a:t>2</a:t>
            </a:r>
            <a:r>
              <a:rPr lang="ru-RU" sz="1800" dirty="0"/>
              <a:t>) </a:t>
            </a:r>
            <a:r>
              <a:rPr lang="ru-RU" sz="1800" dirty="0" err="1"/>
              <a:t>тіркелген</a:t>
            </a:r>
            <a:r>
              <a:rPr lang="ru-RU" sz="1800" dirty="0"/>
              <a:t> </a:t>
            </a:r>
            <a:r>
              <a:rPr lang="ru-RU" sz="1800" dirty="0" err="1"/>
              <a:t>елдің</a:t>
            </a:r>
            <a:r>
              <a:rPr lang="ru-RU" sz="1800" dirty="0"/>
              <a:t> </a:t>
            </a:r>
            <a:r>
              <a:rPr lang="ru-RU" sz="1800" dirty="0" err="1"/>
              <a:t>саяси-құқықтық</a:t>
            </a:r>
            <a:r>
              <a:rPr lang="ru-RU" sz="1800" dirty="0"/>
              <a:t> </a:t>
            </a:r>
            <a:r>
              <a:rPr lang="ru-RU" sz="1800" dirty="0" err="1"/>
              <a:t>тұрақтылығы</a:t>
            </a:r>
            <a:r>
              <a:rPr lang="ru-RU" sz="1800" dirty="0"/>
              <a:t> </a:t>
            </a:r>
            <a:r>
              <a:rPr lang="ru-RU" sz="1800" dirty="0" err="1"/>
              <a:t>есебінен</a:t>
            </a:r>
            <a:r>
              <a:rPr lang="ru-RU" sz="1800" dirty="0"/>
              <a:t> </a:t>
            </a:r>
            <a:r>
              <a:rPr lang="ru-RU" sz="1800" dirty="0" err="1"/>
              <a:t>активтерді</a:t>
            </a:r>
            <a:r>
              <a:rPr lang="ru-RU" sz="1800" dirty="0"/>
              <a:t> </a:t>
            </a:r>
            <a:r>
              <a:rPr lang="ru-RU" sz="1800" dirty="0" err="1"/>
              <a:t>неғұрлым</a:t>
            </a:r>
            <a:r>
              <a:rPr lang="ru-RU" sz="1800" dirty="0"/>
              <a:t> </a:t>
            </a:r>
            <a:r>
              <a:rPr lang="ru-RU" sz="1800" dirty="0" err="1"/>
              <a:t>тиімді</a:t>
            </a:r>
            <a:r>
              <a:rPr lang="ru-RU" sz="1800" dirty="0"/>
              <a:t> </a:t>
            </a:r>
            <a:r>
              <a:rPr lang="ru-RU" sz="1800" dirty="0" err="1"/>
              <a:t>қорғау</a:t>
            </a:r>
            <a:r>
              <a:rPr lang="ru-RU" sz="1800" dirty="0" smtClean="0"/>
              <a:t>;</a:t>
            </a:r>
          </a:p>
          <a:p>
            <a:r>
              <a:rPr lang="ru-RU" sz="1800" dirty="0" smtClean="0"/>
              <a:t>3</a:t>
            </a:r>
            <a:r>
              <a:rPr lang="ru-RU" sz="1800" dirty="0"/>
              <a:t>) </a:t>
            </a:r>
            <a:r>
              <a:rPr lang="ru-RU" sz="1800" dirty="0" err="1"/>
              <a:t>активтерді</a:t>
            </a:r>
            <a:r>
              <a:rPr lang="ru-RU" sz="1800" dirty="0"/>
              <a:t> </a:t>
            </a:r>
            <a:r>
              <a:rPr lang="ru-RU" sz="1800" dirty="0" err="1"/>
              <a:t>әртараптандыру</a:t>
            </a:r>
            <a:r>
              <a:rPr lang="ru-RU" sz="1800" dirty="0"/>
              <a:t> </a:t>
            </a:r>
            <a:r>
              <a:rPr lang="ru-RU" sz="1800" dirty="0" err="1"/>
              <a:t>мүмкіндігі</a:t>
            </a:r>
            <a:r>
              <a:rPr lang="ru-RU" sz="1800" dirty="0"/>
              <a:t>, </a:t>
            </a:r>
            <a:r>
              <a:rPr lang="ru-RU" sz="1800" dirty="0" err="1"/>
              <a:t>елдегі</a:t>
            </a:r>
            <a:r>
              <a:rPr lang="ru-RU" sz="1800" dirty="0"/>
              <a:t> </a:t>
            </a:r>
            <a:r>
              <a:rPr lang="ru-RU" sz="1800" dirty="0" err="1"/>
              <a:t>ықтимал</a:t>
            </a:r>
            <a:r>
              <a:rPr lang="ru-RU" sz="1800" dirty="0"/>
              <a:t> </a:t>
            </a:r>
            <a:r>
              <a:rPr lang="ru-RU" sz="1800" dirty="0" err="1"/>
              <a:t>қаржылық</a:t>
            </a:r>
            <a:r>
              <a:rPr lang="ru-RU" sz="1800" dirty="0"/>
              <a:t> </a:t>
            </a:r>
            <a:r>
              <a:rPr lang="ru-RU" sz="1800" dirty="0" err="1"/>
              <a:t>дағдарыс</a:t>
            </a:r>
            <a:r>
              <a:rPr lang="ru-RU" sz="1800" dirty="0"/>
              <a:t>, </a:t>
            </a:r>
            <a:r>
              <a:rPr lang="ru-RU" sz="1800" dirty="0" err="1"/>
              <a:t>компанияның</a:t>
            </a:r>
            <a:r>
              <a:rPr lang="ru-RU" sz="1800" dirty="0"/>
              <a:t> </a:t>
            </a:r>
            <a:r>
              <a:rPr lang="ru-RU" sz="1800" dirty="0" err="1"/>
              <a:t>банкроттығы</a:t>
            </a:r>
            <a:r>
              <a:rPr lang="ru-RU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</a:t>
            </a:r>
            <a:r>
              <a:rPr lang="ru-RU" sz="1800" dirty="0" err="1"/>
              <a:t>т.б</a:t>
            </a:r>
            <a:r>
              <a:rPr lang="ru-RU" sz="1800" dirty="0"/>
              <a:t>. </a:t>
            </a:r>
            <a:r>
              <a:rPr lang="ru-RU" sz="1800" dirty="0" err="1"/>
              <a:t>салдарынан</a:t>
            </a:r>
            <a:r>
              <a:rPr lang="ru-RU" sz="1800" dirty="0"/>
              <a:t> </a:t>
            </a:r>
            <a:r>
              <a:rPr lang="ru-RU" sz="1800" dirty="0" err="1"/>
              <a:t>тәуекелдерді</a:t>
            </a:r>
            <a:r>
              <a:rPr lang="ru-RU" sz="1800" dirty="0"/>
              <a:t> </a:t>
            </a:r>
            <a:r>
              <a:rPr lang="ru-RU" sz="1800" dirty="0" err="1"/>
              <a:t>азайту</a:t>
            </a:r>
            <a:r>
              <a:rPr lang="ru-RU" sz="1800" dirty="0" smtClean="0"/>
              <a:t>;</a:t>
            </a:r>
          </a:p>
          <a:p>
            <a:r>
              <a:rPr lang="ru-RU" sz="1800" dirty="0" smtClean="0"/>
              <a:t>4</a:t>
            </a:r>
            <a:r>
              <a:rPr lang="ru-RU" sz="1800" dirty="0"/>
              <a:t>) </a:t>
            </a:r>
            <a:r>
              <a:rPr lang="ru-RU" sz="1800" dirty="0" err="1"/>
              <a:t>салық</a:t>
            </a:r>
            <a:r>
              <a:rPr lang="ru-RU" sz="1800" dirty="0"/>
              <a:t> </a:t>
            </a:r>
            <a:r>
              <a:rPr lang="ru-RU" sz="1800" dirty="0" err="1"/>
              <a:t>салудан</a:t>
            </a:r>
            <a:r>
              <a:rPr lang="ru-RU" sz="1800" dirty="0"/>
              <a:t> </a:t>
            </a:r>
            <a:r>
              <a:rPr lang="ru-RU" sz="1800" dirty="0" err="1"/>
              <a:t>босатылған</a:t>
            </a:r>
            <a:r>
              <a:rPr lang="ru-RU" sz="1800" dirty="0"/>
              <a:t> </a:t>
            </a:r>
            <a:r>
              <a:rPr lang="ru-RU" sz="1800" dirty="0" err="1"/>
              <a:t>активтерді</a:t>
            </a:r>
            <a:r>
              <a:rPr lang="ru-RU" sz="1800" dirty="0"/>
              <a:t> беру</a:t>
            </a:r>
            <a:r>
              <a:rPr lang="ru-RU" sz="1800" dirty="0" smtClean="0"/>
              <a:t>;</a:t>
            </a:r>
          </a:p>
          <a:p>
            <a:r>
              <a:rPr lang="ru-RU" sz="1800" dirty="0" smtClean="0"/>
              <a:t>5</a:t>
            </a:r>
            <a:r>
              <a:rPr lang="ru-RU" sz="1800" dirty="0"/>
              <a:t>) </a:t>
            </a:r>
            <a:r>
              <a:rPr lang="ru-RU" sz="1800" dirty="0" err="1"/>
              <a:t>құпиялылық</a:t>
            </a:r>
            <a:r>
              <a:rPr lang="ru-RU" sz="1800" dirty="0"/>
              <a:t> </a:t>
            </a:r>
            <a:r>
              <a:rPr lang="ru-RU" sz="1800" dirty="0" err="1"/>
              <a:t>кепілдігі</a:t>
            </a:r>
            <a:r>
              <a:rPr lang="ru-RU" sz="1800" dirty="0"/>
              <a:t>: </a:t>
            </a:r>
            <a:r>
              <a:rPr lang="ru-RU" sz="1800" dirty="0" err="1"/>
              <a:t>егер</a:t>
            </a:r>
            <a:r>
              <a:rPr lang="ru-RU" sz="1800" dirty="0"/>
              <a:t> </a:t>
            </a:r>
            <a:r>
              <a:rPr lang="ru-RU" sz="1800" dirty="0" err="1"/>
              <a:t>белгілі</a:t>
            </a:r>
            <a:r>
              <a:rPr lang="ru-RU" sz="1800" dirty="0"/>
              <a:t> </a:t>
            </a:r>
            <a:r>
              <a:rPr lang="ru-RU" sz="1800" dirty="0" err="1"/>
              <a:t>бір</a:t>
            </a:r>
            <a:r>
              <a:rPr lang="ru-RU" sz="1800" dirty="0"/>
              <a:t> </a:t>
            </a:r>
            <a:r>
              <a:rPr lang="ru-RU" sz="1800" dirty="0" err="1"/>
              <a:t>компанияның</a:t>
            </a:r>
            <a:r>
              <a:rPr lang="ru-RU" sz="1800" dirty="0"/>
              <a:t> </a:t>
            </a:r>
            <a:r>
              <a:rPr lang="ru-RU" sz="1800" dirty="0" err="1"/>
              <a:t>иесі</a:t>
            </a:r>
            <a:r>
              <a:rPr lang="ru-RU" sz="1800" dirty="0"/>
              <a:t> </a:t>
            </a:r>
            <a:r>
              <a:rPr lang="ru-RU" sz="1800" dirty="0" err="1"/>
              <a:t>бір</a:t>
            </a:r>
            <a:r>
              <a:rPr lang="ru-RU" sz="1800" dirty="0"/>
              <a:t> </a:t>
            </a:r>
            <a:r>
              <a:rPr lang="ru-RU" sz="1800" dirty="0" err="1"/>
              <a:t>мезгілде</a:t>
            </a:r>
            <a:r>
              <a:rPr lang="ru-RU" sz="1800" dirty="0"/>
              <a:t> </a:t>
            </a:r>
            <a:r>
              <a:rPr lang="ru-RU" sz="1800" dirty="0" err="1"/>
              <a:t>басқа</a:t>
            </a:r>
            <a:r>
              <a:rPr lang="ru-RU" sz="1800" dirty="0"/>
              <a:t> </a:t>
            </a:r>
            <a:r>
              <a:rPr lang="ru-RU" sz="1800" dirty="0" err="1"/>
              <a:t>компанияларға</a:t>
            </a:r>
            <a:r>
              <a:rPr lang="ru-RU" sz="1800" dirty="0"/>
              <a:t> </a:t>
            </a:r>
            <a:r>
              <a:rPr lang="ru-RU" sz="1800" dirty="0" err="1"/>
              <a:t>иелік</a:t>
            </a:r>
            <a:r>
              <a:rPr lang="ru-RU" sz="1800" dirty="0"/>
              <a:t> </a:t>
            </a:r>
            <a:r>
              <a:rPr lang="ru-RU" sz="1800" dirty="0" err="1"/>
              <a:t>етсе</a:t>
            </a:r>
            <a:r>
              <a:rPr lang="ru-RU" sz="1800" dirty="0"/>
              <a:t>, </a:t>
            </a:r>
            <a:r>
              <a:rPr lang="ru-RU" sz="1800" dirty="0" err="1"/>
              <a:t>онда</a:t>
            </a:r>
            <a:r>
              <a:rPr lang="ru-RU" sz="1800" dirty="0"/>
              <a:t> </a:t>
            </a:r>
            <a:r>
              <a:rPr lang="ru-RU" sz="1800" dirty="0" err="1"/>
              <a:t>оның</a:t>
            </a:r>
            <a:r>
              <a:rPr lang="ru-RU" sz="1800" dirty="0"/>
              <a:t> </a:t>
            </a:r>
            <a:r>
              <a:rPr lang="ru-RU" sz="1800" dirty="0" err="1"/>
              <a:t>барлық</a:t>
            </a:r>
            <a:r>
              <a:rPr lang="ru-RU" sz="1800" dirty="0"/>
              <a:t> </a:t>
            </a:r>
            <a:r>
              <a:rPr lang="ru-RU" sz="1800" dirty="0" err="1"/>
              <a:t>компанияларға</a:t>
            </a:r>
            <a:r>
              <a:rPr lang="ru-RU" sz="1800" dirty="0"/>
              <a:t> </a:t>
            </a:r>
            <a:r>
              <a:rPr lang="ru-RU" sz="1800" dirty="0" err="1"/>
              <a:t>тиесілі</a:t>
            </a:r>
            <a:r>
              <a:rPr lang="ru-RU" sz="1800" dirty="0"/>
              <a:t> </a:t>
            </a:r>
            <a:r>
              <a:rPr lang="ru-RU" sz="1800" dirty="0" err="1"/>
              <a:t>екендігін</a:t>
            </a:r>
            <a:r>
              <a:rPr lang="ru-RU" sz="1800" dirty="0"/>
              <a:t> </a:t>
            </a:r>
            <a:r>
              <a:rPr lang="ru-RU" sz="1800" dirty="0" err="1"/>
              <a:t>дәлелдеу</a:t>
            </a:r>
            <a:r>
              <a:rPr lang="ru-RU" sz="1800" dirty="0"/>
              <a:t> </a:t>
            </a:r>
            <a:r>
              <a:rPr lang="ru-RU" sz="1800" dirty="0" err="1"/>
              <a:t>қиын</a:t>
            </a:r>
            <a:r>
              <a:rPr lang="ru-RU" sz="1800" dirty="0"/>
              <a:t>. Компания, </a:t>
            </a:r>
            <a:r>
              <a:rPr lang="ru-RU" sz="1800" dirty="0" err="1"/>
              <a:t>оның</a:t>
            </a:r>
            <a:r>
              <a:rPr lang="ru-RU" sz="1800" dirty="0"/>
              <a:t> </a:t>
            </a:r>
            <a:r>
              <a:rPr lang="ru-RU" sz="1800" dirty="0" err="1"/>
              <a:t>иесі</a:t>
            </a:r>
            <a:r>
              <a:rPr lang="ru-RU" sz="1800" dirty="0"/>
              <a:t>, </a:t>
            </a:r>
            <a:r>
              <a:rPr lang="ru-RU" sz="1800" dirty="0" err="1"/>
              <a:t>қаржылық</a:t>
            </a:r>
            <a:r>
              <a:rPr lang="ru-RU" sz="1800" dirty="0"/>
              <a:t> </a:t>
            </a:r>
            <a:r>
              <a:rPr lang="ru-RU" sz="1800" dirty="0" err="1"/>
              <a:t>жағдайы</a:t>
            </a:r>
            <a:r>
              <a:rPr lang="ru-RU" sz="1800" dirty="0"/>
              <a:t>, </a:t>
            </a:r>
            <a:r>
              <a:rPr lang="ru-RU" sz="1800" dirty="0" err="1"/>
              <a:t>тауарлар</a:t>
            </a:r>
            <a:r>
              <a:rPr lang="ru-RU" sz="1800" dirty="0"/>
              <a:t> мен </a:t>
            </a:r>
            <a:r>
              <a:rPr lang="ru-RU" sz="1800" dirty="0" err="1"/>
              <a:t>қызметтерді</a:t>
            </a:r>
            <a:r>
              <a:rPr lang="ru-RU" sz="1800" dirty="0"/>
              <a:t> </a:t>
            </a:r>
            <a:r>
              <a:rPr lang="ru-RU" sz="1800" dirty="0" err="1"/>
              <a:t>жеткізу</a:t>
            </a:r>
            <a:r>
              <a:rPr lang="ru-RU" sz="1800" dirty="0"/>
              <a:t> </a:t>
            </a:r>
            <a:r>
              <a:rPr lang="ru-RU" sz="1800" dirty="0" err="1"/>
              <a:t>немесе</a:t>
            </a:r>
            <a:r>
              <a:rPr lang="ru-RU" sz="1800" dirty="0"/>
              <a:t> </a:t>
            </a:r>
            <a:r>
              <a:rPr lang="ru-RU" sz="1800" dirty="0" err="1"/>
              <a:t>сату</a:t>
            </a:r>
            <a:r>
              <a:rPr lang="ru-RU" sz="1800" dirty="0"/>
              <a:t> </a:t>
            </a:r>
            <a:r>
              <a:rPr lang="ru-RU" sz="1800" dirty="0" err="1"/>
              <a:t>арналары</a:t>
            </a:r>
            <a:r>
              <a:rPr lang="ru-RU" sz="1800" dirty="0"/>
              <a:t> </a:t>
            </a:r>
            <a:r>
              <a:rPr lang="ru-RU" sz="1800" dirty="0" err="1"/>
              <a:t>туралы</a:t>
            </a:r>
            <a:r>
              <a:rPr lang="ru-RU" sz="1800" dirty="0"/>
              <a:t> </a:t>
            </a:r>
            <a:r>
              <a:rPr lang="ru-RU" sz="1800" dirty="0" err="1"/>
              <a:t>ақпаратты</a:t>
            </a:r>
            <a:r>
              <a:rPr lang="ru-RU" sz="1800" dirty="0"/>
              <a:t> </a:t>
            </a:r>
            <a:r>
              <a:rPr lang="ru-RU" sz="1800" dirty="0" err="1"/>
              <a:t>алу</a:t>
            </a:r>
            <a:r>
              <a:rPr lang="ru-RU" sz="1800" dirty="0"/>
              <a:t> </a:t>
            </a:r>
            <a:r>
              <a:rPr lang="ru-RU" sz="1800" dirty="0" err="1"/>
              <a:t>мүмкін</a:t>
            </a:r>
            <a:r>
              <a:rPr lang="ru-RU" sz="1800" dirty="0"/>
              <a:t> </a:t>
            </a:r>
            <a:r>
              <a:rPr lang="ru-RU" sz="1800" dirty="0" err="1"/>
              <a:t>емес</a:t>
            </a:r>
            <a:r>
              <a:rPr lang="ru-RU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7528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 err="1">
                <a:solidFill>
                  <a:srgbClr val="FF0000"/>
                </a:solidFill>
              </a:rPr>
              <a:t>Компанияның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салықтық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стратегиясы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салықтық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жоспарлау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стратегиясы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деп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аталады</a:t>
            </a:r>
            <a:r>
              <a:rPr lang="ru-RU" dirty="0">
                <a:solidFill>
                  <a:srgbClr val="FF0000"/>
                </a:solidFill>
              </a:rPr>
              <a:t>.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мақсаты</a:t>
            </a:r>
            <a:r>
              <a:rPr lang="ru-RU" dirty="0"/>
              <a:t> –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салуды</a:t>
            </a:r>
            <a:r>
              <a:rPr lang="ru-RU" dirty="0"/>
              <a:t> </a:t>
            </a:r>
            <a:r>
              <a:rPr lang="ru-RU" dirty="0" err="1"/>
              <a:t>болдырмаудың</a:t>
            </a:r>
            <a:r>
              <a:rPr lang="ru-RU" dirty="0"/>
              <a:t>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әдістерін</a:t>
            </a:r>
            <a:r>
              <a:rPr lang="ru-RU" dirty="0"/>
              <a:t> (</a:t>
            </a:r>
            <a:r>
              <a:rPr lang="ru-RU" dirty="0" err="1"/>
              <a:t>яғни</a:t>
            </a:r>
            <a:r>
              <a:rPr lang="ru-RU" dirty="0"/>
              <a:t>, </a:t>
            </a:r>
            <a:r>
              <a:rPr lang="ru-RU" dirty="0" err="1"/>
              <a:t>заң</a:t>
            </a:r>
            <a:r>
              <a:rPr lang="ru-RU" dirty="0"/>
              <a:t> </a:t>
            </a:r>
            <a:r>
              <a:rPr lang="ru-RU" dirty="0" err="1"/>
              <a:t>шеңберінде</a:t>
            </a:r>
            <a:r>
              <a:rPr lang="ru-RU" dirty="0"/>
              <a:t>) </a:t>
            </a:r>
            <a:r>
              <a:rPr lang="ru-RU" dirty="0" err="1"/>
              <a:t>пайдалану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компанияның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салуын</a:t>
            </a:r>
            <a:r>
              <a:rPr lang="ru-RU" dirty="0"/>
              <a:t> </a:t>
            </a:r>
            <a:r>
              <a:rPr lang="ru-RU" dirty="0" err="1"/>
              <a:t>барынша</a:t>
            </a:r>
            <a:r>
              <a:rPr lang="ru-RU" dirty="0"/>
              <a:t> </a:t>
            </a:r>
            <a:r>
              <a:rPr lang="ru-RU" dirty="0" err="1"/>
              <a:t>азайту</a:t>
            </a:r>
            <a:r>
              <a:rPr lang="ru-RU" dirty="0"/>
              <a:t>. </a:t>
            </a:r>
            <a:endParaRPr lang="ru-RU" dirty="0" smtClean="0"/>
          </a:p>
          <a:p>
            <a:pPr algn="ctr"/>
            <a:r>
              <a:rPr lang="ru-RU" b="1" dirty="0" err="1" smtClean="0"/>
              <a:t>Кәсіпорын</a:t>
            </a:r>
            <a:r>
              <a:rPr lang="ru-RU" b="1" dirty="0" smtClean="0"/>
              <a:t> </a:t>
            </a:r>
            <a:r>
              <a:rPr lang="ru-RU" b="1" dirty="0" err="1"/>
              <a:t>қызметіне</a:t>
            </a:r>
            <a:r>
              <a:rPr lang="ru-RU" b="1" dirty="0"/>
              <a:t> </a:t>
            </a:r>
            <a:r>
              <a:rPr lang="ru-RU" b="1" dirty="0" err="1"/>
              <a:t>салық</a:t>
            </a:r>
            <a:r>
              <a:rPr lang="ru-RU" b="1" dirty="0"/>
              <a:t> </a:t>
            </a:r>
            <a:r>
              <a:rPr lang="ru-RU" b="1" dirty="0" err="1"/>
              <a:t>салуды</a:t>
            </a:r>
            <a:r>
              <a:rPr lang="ru-RU" b="1" dirty="0"/>
              <a:t> </a:t>
            </a:r>
            <a:r>
              <a:rPr lang="ru-RU" b="1" dirty="0" err="1"/>
              <a:t>халықаралық</a:t>
            </a:r>
            <a:r>
              <a:rPr lang="ru-RU" b="1" dirty="0"/>
              <a:t> </a:t>
            </a:r>
            <a:r>
              <a:rPr lang="ru-RU" b="1" dirty="0" err="1"/>
              <a:t>минимизациялау</a:t>
            </a:r>
            <a:r>
              <a:rPr lang="ru-RU" b="1" dirty="0"/>
              <a:t> </a:t>
            </a:r>
            <a:r>
              <a:rPr lang="ru-RU" b="1" dirty="0" err="1"/>
              <a:t>мына</a:t>
            </a:r>
            <a:r>
              <a:rPr lang="ru-RU" b="1" dirty="0"/>
              <a:t> </a:t>
            </a:r>
            <a:r>
              <a:rPr lang="ru-RU" b="1" dirty="0" err="1"/>
              <a:t>жағдайларда</a:t>
            </a:r>
            <a:r>
              <a:rPr lang="ru-RU" b="1" dirty="0"/>
              <a:t> </a:t>
            </a:r>
            <a:r>
              <a:rPr lang="ru-RU" b="1" dirty="0" err="1"/>
              <a:t>жүзеге</a:t>
            </a:r>
            <a:r>
              <a:rPr lang="ru-RU" b="1" dirty="0"/>
              <a:t> </a:t>
            </a:r>
            <a:r>
              <a:rPr lang="ru-RU" b="1" dirty="0" err="1"/>
              <a:t>асады</a:t>
            </a:r>
            <a:r>
              <a:rPr lang="ru-RU" b="1" dirty="0" smtClean="0"/>
              <a:t>:</a:t>
            </a:r>
          </a:p>
          <a:p>
            <a:r>
              <a:rPr lang="ru-RU" dirty="0" smtClean="0"/>
              <a:t>• </a:t>
            </a:r>
            <a:r>
              <a:rPr lang="ru-RU" dirty="0" err="1"/>
              <a:t>пайда</a:t>
            </a:r>
            <a:r>
              <a:rPr lang="ru-RU" dirty="0"/>
              <a:t> ТҰК-</a:t>
            </a:r>
            <a:r>
              <a:rPr lang="ru-RU" dirty="0" err="1"/>
              <a:t>ның</a:t>
            </a:r>
            <a:r>
              <a:rPr lang="ru-RU" dirty="0"/>
              <a:t> </a:t>
            </a:r>
            <a:r>
              <a:rPr lang="ru-RU" dirty="0" err="1"/>
              <a:t>фирмаішілік</a:t>
            </a:r>
            <a:r>
              <a:rPr lang="ru-RU" dirty="0"/>
              <a:t> </a:t>
            </a:r>
            <a:r>
              <a:rPr lang="ru-RU" dirty="0" err="1"/>
              <a:t>шеңберінде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салу </a:t>
            </a:r>
            <a:r>
              <a:rPr lang="ru-RU" dirty="0" err="1"/>
              <a:t>деңгейі</a:t>
            </a:r>
            <a:r>
              <a:rPr lang="ru-RU" dirty="0"/>
              <a:t> </a:t>
            </a:r>
            <a:r>
              <a:rPr lang="ru-RU" dirty="0" err="1"/>
              <a:t>төмен</a:t>
            </a:r>
            <a:r>
              <a:rPr lang="ru-RU" dirty="0"/>
              <a:t> </a:t>
            </a:r>
            <a:r>
              <a:rPr lang="ru-RU" dirty="0" err="1"/>
              <a:t>елдерге</a:t>
            </a:r>
            <a:r>
              <a:rPr lang="ru-RU" dirty="0"/>
              <a:t> </a:t>
            </a:r>
            <a:r>
              <a:rPr lang="ru-RU" dirty="0" err="1"/>
              <a:t>аударылады</a:t>
            </a:r>
            <a:r>
              <a:rPr lang="ru-RU" dirty="0"/>
              <a:t>, </a:t>
            </a:r>
            <a:r>
              <a:rPr lang="ru-RU" dirty="0" err="1"/>
              <a:t>нәтижесінде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салу </a:t>
            </a:r>
            <a:r>
              <a:rPr lang="ru-RU" dirty="0" err="1"/>
              <a:t>пәні</a:t>
            </a:r>
            <a:r>
              <a:rPr lang="ru-RU" dirty="0"/>
              <a:t> </a:t>
            </a:r>
            <a:r>
              <a:rPr lang="ru-RU" dirty="0" err="1"/>
              <a:t>қаржы</a:t>
            </a:r>
            <a:r>
              <a:rPr lang="ru-RU" dirty="0"/>
              <a:t> </a:t>
            </a:r>
            <a:r>
              <a:rPr lang="ru-RU" dirty="0" err="1"/>
              <a:t>ресурстарын</a:t>
            </a:r>
            <a:r>
              <a:rPr lang="ru-RU" dirty="0"/>
              <a:t> </a:t>
            </a:r>
            <a:r>
              <a:rPr lang="ru-RU" dirty="0" err="1"/>
              <a:t>аудару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асырылатын</a:t>
            </a:r>
            <a:r>
              <a:rPr lang="ru-RU" dirty="0"/>
              <a:t> </a:t>
            </a:r>
            <a:r>
              <a:rPr lang="ru-RU" dirty="0" err="1"/>
              <a:t>мемлекеттің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аумақтың</a:t>
            </a:r>
            <a:r>
              <a:rPr lang="ru-RU" dirty="0"/>
              <a:t> </a:t>
            </a:r>
            <a:r>
              <a:rPr lang="ru-RU" dirty="0" err="1"/>
              <a:t>шетелдік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егемендігіне</a:t>
            </a:r>
            <a:r>
              <a:rPr lang="ru-RU" dirty="0"/>
              <a:t> </a:t>
            </a:r>
            <a:r>
              <a:rPr lang="ru-RU" dirty="0" err="1"/>
              <a:t>ауысады</a:t>
            </a:r>
            <a:r>
              <a:rPr lang="ru-RU" dirty="0"/>
              <a:t>; </a:t>
            </a:r>
            <a:r>
              <a:rPr lang="ru-RU" dirty="0" err="1"/>
              <a:t>шығу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• </a:t>
            </a:r>
            <a:r>
              <a:rPr lang="ru-RU" dirty="0"/>
              <a:t>компания </a:t>
            </a:r>
            <a:r>
              <a:rPr lang="ru-RU" dirty="0" err="1"/>
              <a:t>қызметінің</a:t>
            </a:r>
            <a:r>
              <a:rPr lang="ru-RU" dirty="0"/>
              <a:t> </a:t>
            </a:r>
            <a:r>
              <a:rPr lang="ru-RU" dirty="0" err="1"/>
              <a:t>жекелеген</a:t>
            </a:r>
            <a:r>
              <a:rPr lang="ru-RU" dirty="0"/>
              <a:t> </a:t>
            </a:r>
            <a:r>
              <a:rPr lang="ru-RU" dirty="0" err="1"/>
              <a:t>түрлеріне</a:t>
            </a:r>
            <a:r>
              <a:rPr lang="ru-RU" dirty="0"/>
              <a:t> </a:t>
            </a:r>
            <a:r>
              <a:rPr lang="ru-RU" dirty="0" err="1"/>
              <a:t>жеңілдікті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режимдерін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ететін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салу </a:t>
            </a:r>
            <a:r>
              <a:rPr lang="ru-RU" dirty="0" err="1"/>
              <a:t>деңгейі</a:t>
            </a:r>
            <a:r>
              <a:rPr lang="ru-RU" dirty="0"/>
              <a:t> </a:t>
            </a:r>
            <a:r>
              <a:rPr lang="ru-RU" dirty="0" err="1"/>
              <a:t>төмен</a:t>
            </a:r>
            <a:r>
              <a:rPr lang="ru-RU" dirty="0"/>
              <a:t> </a:t>
            </a:r>
            <a:r>
              <a:rPr lang="ru-RU" dirty="0" err="1"/>
              <a:t>елдерде</a:t>
            </a:r>
            <a:r>
              <a:rPr lang="ru-RU" dirty="0"/>
              <a:t> </a:t>
            </a:r>
            <a:r>
              <a:rPr lang="ru-RU" dirty="0" err="1"/>
              <a:t>корпоративтік</a:t>
            </a:r>
            <a:r>
              <a:rPr lang="ru-RU" dirty="0"/>
              <a:t> </a:t>
            </a:r>
            <a:r>
              <a:rPr lang="ru-RU" dirty="0" err="1"/>
              <a:t>құрылымды</a:t>
            </a:r>
            <a:r>
              <a:rPr lang="ru-RU" dirty="0"/>
              <a:t> </a:t>
            </a:r>
            <a:r>
              <a:rPr lang="ru-RU" dirty="0" err="1"/>
              <a:t>тіркеу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төлеуден</a:t>
            </a:r>
            <a:r>
              <a:rPr lang="ru-RU" dirty="0"/>
              <a:t> </a:t>
            </a:r>
            <a:r>
              <a:rPr lang="ru-RU" dirty="0" err="1"/>
              <a:t>жалтару</a:t>
            </a:r>
            <a:r>
              <a:rPr lang="ru-RU" dirty="0"/>
              <a:t>. </a:t>
            </a:r>
            <a:r>
              <a:rPr lang="ru-RU" dirty="0" err="1"/>
              <a:t>Халықаралық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жоспарлау</a:t>
            </a:r>
            <a:r>
              <a:rPr lang="ru-RU" dirty="0"/>
              <a:t> </a:t>
            </a:r>
            <a:r>
              <a:rPr lang="ru-RU" dirty="0" err="1"/>
              <a:t>табиғаты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корпоративтік</a:t>
            </a:r>
            <a:r>
              <a:rPr lang="ru-RU" dirty="0"/>
              <a:t> (</a:t>
            </a:r>
            <a:r>
              <a:rPr lang="ru-RU" dirty="0" err="1"/>
              <a:t>компаниялар</a:t>
            </a:r>
            <a:r>
              <a:rPr lang="ru-RU" dirty="0"/>
              <a:t> </a:t>
            </a:r>
            <a:r>
              <a:rPr lang="ru-RU" dirty="0" err="1"/>
              <a:t>жүргізетін</a:t>
            </a:r>
            <a:r>
              <a:rPr lang="ru-RU" dirty="0"/>
              <a:t>)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(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тұлғалар</a:t>
            </a:r>
            <a:r>
              <a:rPr lang="ru-RU" dirty="0"/>
              <a:t>)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/>
              <a:t>Кәсіпорын</a:t>
            </a:r>
            <a:r>
              <a:rPr lang="ru-RU" dirty="0"/>
              <a:t> </a:t>
            </a:r>
            <a:r>
              <a:rPr lang="ru-RU" dirty="0" err="1"/>
              <a:t>тәуекелді</a:t>
            </a:r>
            <a:r>
              <a:rPr lang="ru-RU" dirty="0"/>
              <a:t> </a:t>
            </a:r>
            <a:r>
              <a:rPr lang="ru-RU" dirty="0" err="1"/>
              <a:t>азайту</a:t>
            </a:r>
            <a:r>
              <a:rPr lang="ru-RU" dirty="0"/>
              <a:t> </a:t>
            </a:r>
            <a:r>
              <a:rPr lang="ru-RU" dirty="0" err="1"/>
              <a:t>мақсатында</a:t>
            </a:r>
            <a:r>
              <a:rPr lang="ru-RU" dirty="0"/>
              <a:t> </a:t>
            </a:r>
            <a:r>
              <a:rPr lang="ru-RU" dirty="0" err="1"/>
              <a:t>өзінің</a:t>
            </a:r>
            <a:r>
              <a:rPr lang="ru-RU" dirty="0"/>
              <a:t> </a:t>
            </a:r>
            <a:r>
              <a:rPr lang="ru-RU" dirty="0" err="1"/>
              <a:t>қаржылық</a:t>
            </a:r>
            <a:r>
              <a:rPr lang="ru-RU" dirty="0"/>
              <a:t> </a:t>
            </a:r>
            <a:r>
              <a:rPr lang="ru-RU" dirty="0" err="1"/>
              <a:t>ресурстарын</a:t>
            </a:r>
            <a:r>
              <a:rPr lang="ru-RU" dirty="0"/>
              <a:t> </a:t>
            </a:r>
            <a:r>
              <a:rPr lang="ru-RU" dirty="0" err="1"/>
              <a:t>әртараптандыруы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,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 </a:t>
            </a:r>
            <a:r>
              <a:rPr lang="ru-RU" dirty="0" err="1"/>
              <a:t>дәстүрлі</a:t>
            </a:r>
            <a:r>
              <a:rPr lang="ru-RU" dirty="0"/>
              <a:t> </a:t>
            </a:r>
            <a:r>
              <a:rPr lang="ru-RU" dirty="0" err="1"/>
              <a:t>заңнамалық</a:t>
            </a:r>
            <a:r>
              <a:rPr lang="ru-RU" dirty="0"/>
              <a:t> </a:t>
            </a:r>
            <a:r>
              <a:rPr lang="ru-RU" dirty="0" err="1"/>
              <a:t>базаға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келмейтін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әдістерге</a:t>
            </a:r>
            <a:r>
              <a:rPr lang="ru-RU" dirty="0"/>
              <a:t> </a:t>
            </a:r>
            <a:r>
              <a:rPr lang="ru-RU" dirty="0" err="1"/>
              <a:t>жүгінуге</a:t>
            </a:r>
            <a:r>
              <a:rPr lang="ru-RU" dirty="0"/>
              <a:t> </a:t>
            </a:r>
            <a:r>
              <a:rPr lang="ru-RU" dirty="0" err="1"/>
              <a:t>құқылы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8281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err="1">
                <a:solidFill>
                  <a:srgbClr val="FF0000"/>
                </a:solidFill>
              </a:rPr>
              <a:t>Халықаралық</a:t>
            </a:r>
            <a:r>
              <a:rPr lang="ru-RU" sz="2700" b="1" dirty="0">
                <a:solidFill>
                  <a:srgbClr val="FF0000"/>
                </a:solidFill>
              </a:rPr>
              <a:t> </a:t>
            </a:r>
            <a:r>
              <a:rPr lang="ru-RU" sz="2700" b="1" dirty="0" err="1">
                <a:solidFill>
                  <a:srgbClr val="FF0000"/>
                </a:solidFill>
              </a:rPr>
              <a:t>салықтық</a:t>
            </a:r>
            <a:r>
              <a:rPr lang="ru-RU" sz="2700" b="1" dirty="0">
                <a:solidFill>
                  <a:srgbClr val="FF0000"/>
                </a:solidFill>
              </a:rPr>
              <a:t> </a:t>
            </a:r>
            <a:r>
              <a:rPr lang="ru-RU" sz="2700" b="1" dirty="0" err="1">
                <a:solidFill>
                  <a:srgbClr val="FF0000"/>
                </a:solidFill>
              </a:rPr>
              <a:t>жоспарлауда</a:t>
            </a:r>
            <a:r>
              <a:rPr lang="ru-RU" sz="2700" b="1" dirty="0">
                <a:solidFill>
                  <a:srgbClr val="FF0000"/>
                </a:solidFill>
              </a:rPr>
              <a:t> </a:t>
            </a:r>
            <a:r>
              <a:rPr lang="ru-RU" sz="2700" b="1" dirty="0" err="1">
                <a:solidFill>
                  <a:srgbClr val="FF0000"/>
                </a:solidFill>
              </a:rPr>
              <a:t>қолданылатын</a:t>
            </a:r>
            <a:r>
              <a:rPr lang="ru-RU" sz="2700" b="1" dirty="0">
                <a:solidFill>
                  <a:srgbClr val="FF0000"/>
                </a:solidFill>
              </a:rPr>
              <a:t> </a:t>
            </a:r>
            <a:r>
              <a:rPr lang="ru-RU" sz="2700" b="1" dirty="0" err="1">
                <a:solidFill>
                  <a:srgbClr val="FF0000"/>
                </a:solidFill>
              </a:rPr>
              <a:t>корпоративтік</a:t>
            </a:r>
            <a:r>
              <a:rPr lang="ru-RU" sz="2700" b="1" dirty="0">
                <a:solidFill>
                  <a:srgbClr val="FF0000"/>
                </a:solidFill>
              </a:rPr>
              <a:t> </a:t>
            </a:r>
            <a:r>
              <a:rPr lang="ru-RU" sz="2700" b="1" dirty="0" err="1">
                <a:solidFill>
                  <a:srgbClr val="FF0000"/>
                </a:solidFill>
              </a:rPr>
              <a:t>салық</a:t>
            </a:r>
            <a:r>
              <a:rPr lang="ru-RU" sz="2700" b="1" dirty="0">
                <a:solidFill>
                  <a:srgbClr val="FF0000"/>
                </a:solidFill>
              </a:rPr>
              <a:t> </a:t>
            </a:r>
            <a:r>
              <a:rPr lang="ru-RU" sz="2700" b="1" dirty="0" err="1">
                <a:solidFill>
                  <a:srgbClr val="FF0000"/>
                </a:solidFill>
              </a:rPr>
              <a:t>құралдарына</a:t>
            </a:r>
            <a:r>
              <a:rPr lang="ru-RU" sz="2700" b="1" dirty="0">
                <a:solidFill>
                  <a:srgbClr val="FF0000"/>
                </a:solidFill>
              </a:rPr>
              <a:t> </a:t>
            </a:r>
            <a:r>
              <a:rPr lang="ru-RU" sz="2700" b="1" dirty="0" err="1">
                <a:solidFill>
                  <a:srgbClr val="FF0000"/>
                </a:solidFill>
              </a:rPr>
              <a:t>мыналар</a:t>
            </a:r>
            <a:r>
              <a:rPr lang="ru-RU" sz="2700" b="1" dirty="0">
                <a:solidFill>
                  <a:srgbClr val="FF0000"/>
                </a:solidFill>
              </a:rPr>
              <a:t> </a:t>
            </a:r>
            <a:r>
              <a:rPr lang="ru-RU" sz="2700" b="1" dirty="0" err="1">
                <a:solidFill>
                  <a:srgbClr val="FF0000"/>
                </a:solidFill>
              </a:rPr>
              <a:t>жатады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 smtClean="0"/>
              <a:t>1</a:t>
            </a:r>
            <a:r>
              <a:rPr lang="ru-RU" dirty="0"/>
              <a:t>)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ставкаларының</a:t>
            </a:r>
            <a:r>
              <a:rPr lang="ru-RU" dirty="0"/>
              <a:t> </a:t>
            </a:r>
            <a:r>
              <a:rPr lang="ru-RU" dirty="0" err="1"/>
              <a:t>мөлшерін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 </a:t>
            </a:r>
            <a:r>
              <a:rPr lang="ru-RU" dirty="0" err="1"/>
              <a:t>корпоративтік</a:t>
            </a:r>
            <a:r>
              <a:rPr lang="ru-RU" dirty="0"/>
              <a:t> </a:t>
            </a:r>
            <a:r>
              <a:rPr lang="ru-RU" dirty="0" err="1"/>
              <a:t>пайдаға</a:t>
            </a:r>
            <a:r>
              <a:rPr lang="ru-RU" dirty="0"/>
              <a:t>, </a:t>
            </a:r>
            <a:r>
              <a:rPr lang="ru-RU" dirty="0" err="1"/>
              <a:t>шетелге</a:t>
            </a:r>
            <a:r>
              <a:rPr lang="ru-RU" dirty="0"/>
              <a:t> </a:t>
            </a:r>
            <a:r>
              <a:rPr lang="ru-RU" dirty="0" err="1"/>
              <a:t>аударылған</a:t>
            </a:r>
            <a:r>
              <a:rPr lang="ru-RU" dirty="0"/>
              <a:t> </a:t>
            </a:r>
            <a:r>
              <a:rPr lang="ru-RU" dirty="0" err="1"/>
              <a:t>кірістерге</a:t>
            </a:r>
            <a:r>
              <a:rPr lang="ru-RU" dirty="0"/>
              <a:t>,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табыстарға</a:t>
            </a:r>
            <a:r>
              <a:rPr lang="ru-RU" dirty="0"/>
              <a:t> </a:t>
            </a:r>
            <a:r>
              <a:rPr lang="ru-RU" dirty="0" err="1"/>
              <a:t>есепке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dirty="0" err="1"/>
              <a:t>қызметт</a:t>
            </a:r>
            <a:r>
              <a:rPr lang="en-US" dirty="0" err="1"/>
              <a:t>i</a:t>
            </a:r>
            <a:r>
              <a:rPr lang="ru-RU" dirty="0"/>
              <a:t>ң </a:t>
            </a:r>
            <a:r>
              <a:rPr lang="ru-RU" dirty="0" err="1"/>
              <a:t>жекелеген</a:t>
            </a:r>
            <a:r>
              <a:rPr lang="ru-RU" dirty="0"/>
              <a:t> </a:t>
            </a:r>
            <a:r>
              <a:rPr lang="ru-RU" dirty="0" err="1"/>
              <a:t>түрлер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жең</a:t>
            </a:r>
            <a:r>
              <a:rPr lang="en-US" dirty="0" err="1"/>
              <a:t>i</a:t>
            </a:r>
            <a:r>
              <a:rPr lang="ru-RU" dirty="0" err="1"/>
              <a:t>лд</a:t>
            </a:r>
            <a:r>
              <a:rPr lang="en-US" dirty="0" err="1"/>
              <a:t>i</a:t>
            </a:r>
            <a:r>
              <a:rPr lang="ru-RU" dirty="0"/>
              <a:t>к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режимдер</a:t>
            </a:r>
            <a:r>
              <a:rPr lang="en-US" dirty="0" err="1"/>
              <a:t>i</a:t>
            </a:r>
            <a:r>
              <a:rPr lang="ru-RU" dirty="0"/>
              <a:t>н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етуде</a:t>
            </a:r>
            <a:r>
              <a:rPr lang="ru-RU" dirty="0"/>
              <a:t> </a:t>
            </a:r>
            <a:r>
              <a:rPr lang="ru-RU" dirty="0" err="1"/>
              <a:t>ұлттық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заңнамасының</a:t>
            </a:r>
            <a:r>
              <a:rPr lang="ru-RU" dirty="0"/>
              <a:t> </a:t>
            </a:r>
            <a:r>
              <a:rPr lang="ru-RU" dirty="0" err="1"/>
              <a:t>ерекшел</a:t>
            </a:r>
            <a:r>
              <a:rPr lang="en-US" dirty="0" err="1"/>
              <a:t>i</a:t>
            </a:r>
            <a:r>
              <a:rPr lang="ru-RU" dirty="0" err="1"/>
              <a:t>ктер</a:t>
            </a:r>
            <a:r>
              <a:rPr lang="en-US" dirty="0" err="1"/>
              <a:t>i</a:t>
            </a:r>
            <a:r>
              <a:rPr lang="en-US" dirty="0"/>
              <a:t>. </a:t>
            </a:r>
            <a:r>
              <a:rPr lang="ru-RU" dirty="0" err="1"/>
              <a:t>Әлемдік</a:t>
            </a:r>
            <a:r>
              <a:rPr lang="ru-RU" dirty="0"/>
              <a:t> </a:t>
            </a:r>
            <a:r>
              <a:rPr lang="ru-RU" dirty="0" err="1"/>
              <a:t>тәжірибе</a:t>
            </a:r>
            <a:r>
              <a:rPr lang="ru-RU" dirty="0"/>
              <a:t> </a:t>
            </a:r>
            <a:r>
              <a:rPr lang="ru-RU" dirty="0" err="1"/>
              <a:t>көрсеткендей</a:t>
            </a:r>
            <a:r>
              <a:rPr lang="ru-RU" dirty="0"/>
              <a:t>, </a:t>
            </a:r>
            <a:r>
              <a:rPr lang="ru-RU" dirty="0" err="1"/>
              <a:t>кез</a:t>
            </a:r>
            <a:r>
              <a:rPr lang="ru-RU" dirty="0"/>
              <a:t> </a:t>
            </a:r>
            <a:r>
              <a:rPr lang="ru-RU" dirty="0" err="1"/>
              <a:t>келген</a:t>
            </a:r>
            <a:r>
              <a:rPr lang="ru-RU" dirty="0"/>
              <a:t> </a:t>
            </a:r>
            <a:r>
              <a:rPr lang="ru-RU" dirty="0" err="1"/>
              <a:t>елде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ставкалары</a:t>
            </a:r>
            <a:r>
              <a:rPr lang="ru-RU" dirty="0"/>
              <a:t>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елдерде</a:t>
            </a:r>
            <a:r>
              <a:rPr lang="ru-RU" dirty="0"/>
              <a:t> де </a:t>
            </a:r>
            <a:r>
              <a:rPr lang="ru-RU" dirty="0" err="1"/>
              <a:t>жеңілдікті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режимдері</a:t>
            </a:r>
            <a:r>
              <a:rPr lang="ru-RU" dirty="0"/>
              <a:t> бар</a:t>
            </a:r>
            <a:r>
              <a:rPr lang="ru-RU" dirty="0" smtClean="0"/>
              <a:t>;</a:t>
            </a:r>
          </a:p>
          <a:p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салынатын</a:t>
            </a:r>
            <a:r>
              <a:rPr lang="ru-RU" dirty="0"/>
              <a:t> </a:t>
            </a:r>
            <a:r>
              <a:rPr lang="ru-RU" dirty="0" err="1"/>
              <a:t>базаны</a:t>
            </a:r>
            <a:r>
              <a:rPr lang="ru-RU" dirty="0"/>
              <a:t> </a:t>
            </a:r>
            <a:r>
              <a:rPr lang="ru-RU" dirty="0" err="1"/>
              <a:t>есептеу</a:t>
            </a:r>
            <a:r>
              <a:rPr lang="ru-RU" dirty="0"/>
              <a:t> </a:t>
            </a:r>
            <a:r>
              <a:rPr lang="ru-RU" dirty="0" err="1"/>
              <a:t>ерекшеліктері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4</a:t>
            </a:r>
            <a:r>
              <a:rPr lang="ru-RU" dirty="0"/>
              <a:t>) </a:t>
            </a:r>
            <a:r>
              <a:rPr lang="ru-RU" dirty="0" err="1"/>
              <a:t>табыстар</a:t>
            </a:r>
            <a:r>
              <a:rPr lang="ru-RU" dirty="0"/>
              <a:t> мен </a:t>
            </a:r>
            <a:r>
              <a:rPr lang="ru-RU" dirty="0" err="1"/>
              <a:t>мүл</a:t>
            </a:r>
            <a:r>
              <a:rPr lang="en-US" dirty="0" err="1"/>
              <a:t>i</a:t>
            </a:r>
            <a:r>
              <a:rPr lang="ru-RU" dirty="0" err="1"/>
              <a:t>кке</a:t>
            </a:r>
            <a:r>
              <a:rPr lang="ru-RU" dirty="0"/>
              <a:t> </a:t>
            </a:r>
            <a:r>
              <a:rPr lang="ru-RU" dirty="0" err="1"/>
              <a:t>қосарланған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салуды</a:t>
            </a:r>
            <a:r>
              <a:rPr lang="ru-RU" dirty="0"/>
              <a:t> </a:t>
            </a:r>
            <a:r>
              <a:rPr lang="ru-RU" dirty="0" err="1"/>
              <a:t>болдырмау</a:t>
            </a:r>
            <a:r>
              <a:rPr lang="ru-RU" dirty="0"/>
              <a:t> </a:t>
            </a:r>
            <a:r>
              <a:rPr lang="ru-RU" dirty="0" err="1"/>
              <a:t>жөн</a:t>
            </a:r>
            <a:r>
              <a:rPr lang="en-US" dirty="0" err="1"/>
              <a:t>i</a:t>
            </a:r>
            <a:r>
              <a:rPr lang="ru-RU" dirty="0" err="1"/>
              <a:t>ндег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 err="1"/>
              <a:t>мемлекетаралық</a:t>
            </a:r>
            <a:r>
              <a:rPr lang="ru-RU" dirty="0"/>
              <a:t> </a:t>
            </a:r>
            <a:r>
              <a:rPr lang="ru-RU" dirty="0" err="1"/>
              <a:t>кел</a:t>
            </a:r>
            <a:r>
              <a:rPr lang="en-US" dirty="0" err="1"/>
              <a:t>i</a:t>
            </a:r>
            <a:r>
              <a:rPr lang="ru-RU" dirty="0"/>
              <a:t>с</a:t>
            </a:r>
            <a:r>
              <a:rPr lang="en-US" dirty="0" err="1"/>
              <a:t>i</a:t>
            </a:r>
            <a:r>
              <a:rPr lang="ru-RU" dirty="0" err="1"/>
              <a:t>мдерд</a:t>
            </a:r>
            <a:r>
              <a:rPr lang="en-US" dirty="0" err="1"/>
              <a:t>i</a:t>
            </a:r>
            <a:r>
              <a:rPr lang="ru-RU" dirty="0"/>
              <a:t>ң </a:t>
            </a:r>
            <a:r>
              <a:rPr lang="ru-RU" dirty="0" err="1"/>
              <a:t>болуы</a:t>
            </a:r>
            <a:r>
              <a:rPr lang="ru-RU" dirty="0"/>
              <a:t>,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шетелге</a:t>
            </a:r>
            <a:r>
              <a:rPr lang="ru-RU" dirty="0"/>
              <a:t> </a:t>
            </a:r>
            <a:r>
              <a:rPr lang="ru-RU" dirty="0" err="1"/>
              <a:t>аудару</a:t>
            </a:r>
            <a:r>
              <a:rPr lang="ru-RU" dirty="0"/>
              <a:t> </a:t>
            </a:r>
            <a:r>
              <a:rPr lang="ru-RU" dirty="0" err="1"/>
              <a:t>кез</a:t>
            </a:r>
            <a:r>
              <a:rPr lang="en-US" dirty="0" err="1"/>
              <a:t>i</a:t>
            </a:r>
            <a:r>
              <a:rPr lang="ru-RU" dirty="0" err="1"/>
              <a:t>нде</a:t>
            </a:r>
            <a:r>
              <a:rPr lang="ru-RU" dirty="0"/>
              <a:t> </a:t>
            </a:r>
            <a:r>
              <a:rPr lang="ru-RU" dirty="0" err="1"/>
              <a:t>алынған</a:t>
            </a:r>
            <a:r>
              <a:rPr lang="ru-RU" dirty="0"/>
              <a:t> </a:t>
            </a:r>
            <a:r>
              <a:rPr lang="ru-RU" dirty="0" err="1"/>
              <a:t>табыстар</a:t>
            </a:r>
            <a:r>
              <a:rPr lang="ru-RU" dirty="0"/>
              <a:t> </a:t>
            </a:r>
            <a:r>
              <a:rPr lang="ru-RU" dirty="0" err="1"/>
              <a:t>үш</a:t>
            </a:r>
            <a:r>
              <a:rPr lang="en-US" dirty="0" err="1"/>
              <a:t>i</a:t>
            </a:r>
            <a:r>
              <a:rPr lang="ru-RU" dirty="0"/>
              <a:t>н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ставкаларын</a:t>
            </a:r>
            <a:r>
              <a:rPr lang="ru-RU" dirty="0"/>
              <a:t> </a:t>
            </a:r>
            <a:r>
              <a:rPr lang="ru-RU" dirty="0" err="1"/>
              <a:t>айқындау</a:t>
            </a:r>
            <a:r>
              <a:rPr lang="ru-RU" dirty="0"/>
              <a:t> </a:t>
            </a:r>
            <a:r>
              <a:rPr lang="ru-RU" dirty="0" err="1"/>
              <a:t>кез</a:t>
            </a:r>
            <a:r>
              <a:rPr lang="en-US" dirty="0" err="1"/>
              <a:t>i</a:t>
            </a:r>
            <a:r>
              <a:rPr lang="ru-RU" dirty="0" err="1"/>
              <a:t>нде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 smtClean="0"/>
              <a:t>;</a:t>
            </a:r>
          </a:p>
          <a:p>
            <a:r>
              <a:rPr lang="ru-RU" dirty="0" smtClean="0"/>
              <a:t>5</a:t>
            </a:r>
            <a:r>
              <a:rPr lang="ru-RU" dirty="0"/>
              <a:t>) </a:t>
            </a:r>
            <a:r>
              <a:rPr lang="ru-RU" dirty="0" err="1"/>
              <a:t>компаниялардың</a:t>
            </a:r>
            <a:r>
              <a:rPr lang="ru-RU" dirty="0"/>
              <a:t> </a:t>
            </a:r>
            <a:r>
              <a:rPr lang="ru-RU" dirty="0" err="1"/>
              <a:t>серіктестікішілік</a:t>
            </a:r>
            <a:r>
              <a:rPr lang="ru-RU" dirty="0"/>
              <a:t> </a:t>
            </a:r>
            <a:r>
              <a:rPr lang="ru-RU" dirty="0" err="1"/>
              <a:t>шеңберінде</a:t>
            </a:r>
            <a:r>
              <a:rPr lang="ru-RU" dirty="0"/>
              <a:t> </a:t>
            </a:r>
            <a:r>
              <a:rPr lang="ru-RU" dirty="0" err="1"/>
              <a:t>трансферттік</a:t>
            </a:r>
            <a:r>
              <a:rPr lang="ru-RU" dirty="0"/>
              <a:t> </a:t>
            </a:r>
            <a:r>
              <a:rPr lang="ru-RU" dirty="0" err="1"/>
              <a:t>баға</a:t>
            </a:r>
            <a:r>
              <a:rPr lang="ru-RU" dirty="0"/>
              <a:t> </a:t>
            </a:r>
            <a:r>
              <a:rPr lang="ru-RU" dirty="0" err="1"/>
              <a:t>белгілеу</a:t>
            </a:r>
            <a:r>
              <a:rPr lang="ru-RU" dirty="0"/>
              <a:t>, оны </a:t>
            </a:r>
            <a:r>
              <a:rPr lang="ru-RU" dirty="0" err="1"/>
              <a:t>реттеудің</a:t>
            </a:r>
            <a:r>
              <a:rPr lang="ru-RU" dirty="0"/>
              <a:t> </a:t>
            </a:r>
            <a:r>
              <a:rPr lang="ru-RU" dirty="0" err="1"/>
              <a:t>заңнамалық</a:t>
            </a:r>
            <a:r>
              <a:rPr lang="ru-RU" dirty="0"/>
              <a:t> </a:t>
            </a:r>
            <a:r>
              <a:rPr lang="ru-RU" dirty="0" err="1"/>
              <a:t>нормалары</a:t>
            </a:r>
            <a:r>
              <a:rPr lang="ru-RU" dirty="0" smtClean="0"/>
              <a:t>;</a:t>
            </a:r>
          </a:p>
          <a:p>
            <a:r>
              <a:rPr lang="ru-RU" dirty="0" smtClean="0"/>
              <a:t>6</a:t>
            </a:r>
            <a:r>
              <a:rPr lang="ru-RU" dirty="0"/>
              <a:t>) </a:t>
            </a:r>
            <a:r>
              <a:rPr lang="ru-RU" dirty="0" err="1"/>
              <a:t>бақыланатын</a:t>
            </a:r>
            <a:r>
              <a:rPr lang="ru-RU" dirty="0"/>
              <a:t> </a:t>
            </a:r>
            <a:r>
              <a:rPr lang="ru-RU" dirty="0" err="1"/>
              <a:t>шетелдік</a:t>
            </a:r>
            <a:r>
              <a:rPr lang="ru-RU" dirty="0"/>
              <a:t> </a:t>
            </a:r>
            <a:r>
              <a:rPr lang="ru-RU" dirty="0" err="1"/>
              <a:t>компаниялар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заңнаманың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1704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1429</Words>
  <Application>Microsoft Office PowerPoint</Application>
  <PresentationFormat>Экран (4:3)</PresentationFormat>
  <Paragraphs>57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14-дәріс  Корпоративтік халықаралық салықтық жоспарлау</vt:lpstr>
      <vt:lpstr>Презентация PowerPoint</vt:lpstr>
      <vt:lpstr>Презентация PowerPoint</vt:lpstr>
      <vt:lpstr>Әрбір нақты компания үшін халықаралық салықтық жоспарлау схемасын құру осы нақты салық салу объектісінің нюанстарын ескере отырып, жеке көзқарасты талап етеді. Іс-әрекеттер схемасы кем дегенде үш жағынан қарастырылғанда мінсіз құрылуы керек: құқықтық, бухгалтерлік және экономикалық жоспарлау тұрғысынан. </vt:lpstr>
      <vt:lpstr>ХКСЖ мүмкіндігі әртүрлі елдер мен аумақтардың салық салу жүйелеріндегі айырмашылықтарға байланысты.</vt:lpstr>
      <vt:lpstr>Презентация PowerPoint</vt:lpstr>
      <vt:lpstr>Презентация PowerPoint</vt:lpstr>
      <vt:lpstr>Презентация PowerPoint</vt:lpstr>
      <vt:lpstr>Халықаралық салықтық жоспарлауда қолданылатын корпоративтік салық құралдарына мыналар жатады:</vt:lpstr>
      <vt:lpstr>Халықаралық салықтық жоспарлауда мыналар орын алады: </vt:lpstr>
      <vt:lpstr>Презентация PowerPoint</vt:lpstr>
      <vt:lpstr>Әлемдік тәжірибеде қосарланған салықты жоюдың келесі әдістері қолданылады: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14-дәріс  Корпоративтік халықаралық салықтық жоспарлау</dc:title>
  <dc:creator>admin</dc:creator>
  <cp:lastModifiedBy>admin</cp:lastModifiedBy>
  <cp:revision>8</cp:revision>
  <dcterms:created xsi:type="dcterms:W3CDTF">2022-04-24T18:21:46Z</dcterms:created>
  <dcterms:modified xsi:type="dcterms:W3CDTF">2022-04-24T19:52:04Z</dcterms:modified>
</cp:coreProperties>
</file>